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4"/>
  </p:sldMasterIdLst>
  <p:notesMasterIdLst>
    <p:notesMasterId r:id="rId21"/>
  </p:notesMasterIdLst>
  <p:handoutMasterIdLst>
    <p:handoutMasterId r:id="rId22"/>
  </p:handoutMasterIdLst>
  <p:sldIdLst>
    <p:sldId id="430" r:id="rId5"/>
    <p:sldId id="452" r:id="rId6"/>
    <p:sldId id="453" r:id="rId7"/>
    <p:sldId id="454" r:id="rId8"/>
    <p:sldId id="455" r:id="rId9"/>
    <p:sldId id="456" r:id="rId10"/>
    <p:sldId id="457" r:id="rId11"/>
    <p:sldId id="458" r:id="rId12"/>
    <p:sldId id="450" r:id="rId13"/>
    <p:sldId id="451" r:id="rId14"/>
    <p:sldId id="460" r:id="rId15"/>
    <p:sldId id="461" r:id="rId16"/>
    <p:sldId id="462" r:id="rId17"/>
    <p:sldId id="463" r:id="rId18"/>
    <p:sldId id="417" r:id="rId19"/>
    <p:sldId id="468" r:id="rId20"/>
  </p:sldIdLst>
  <p:sldSz cx="9144000" cy="6858000" type="screen4x3"/>
  <p:notesSz cx="6799263" cy="9929813"/>
  <p:embeddedFontLst>
    <p:embeddedFont>
      <p:font typeface="Walkway Black" panose="00000400000000000000" pitchFamily="2" charset="0"/>
      <p:regular r:id="rId23"/>
    </p:embeddedFont>
    <p:embeddedFont>
      <p:font typeface="Walkway Bold" panose="00000400000000000000" pitchFamily="2" charset="0"/>
      <p:regular r:id="rId24"/>
    </p:embeddedFont>
    <p:embeddedFont>
      <p:font typeface="Calibri" panose="020F0502020204030204" pitchFamily="34" charset="0"/>
      <p:regular r:id="rId25"/>
      <p:bold r:id="rId26"/>
      <p:italic r:id="rId27"/>
      <p:boldItalic r:id="rId28"/>
    </p:embeddedFont>
    <p:embeddedFont>
      <p:font typeface="Champagne &amp; Limousines" panose="020B0502020202020204" pitchFamily="34" charset="0"/>
      <p:regular r:id="rId29"/>
      <p:bold r:id="rId30"/>
      <p:italic r:id="rId31"/>
      <p:boldItalic r:id="rId32"/>
    </p:embeddedFont>
  </p:embeddedFontLst>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504D"/>
    <a:srgbClr val="A50021"/>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138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4.fntdata"/><Relationship Id="rId3" Type="http://schemas.openxmlformats.org/officeDocument/2006/relationships/customXml" Target="../customXml/item3.xml"/><Relationship Id="rId21" Type="http://schemas.openxmlformats.org/officeDocument/2006/relationships/notesMaster" Target="notesMasters/notesMaster1.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3.fntdata"/><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7.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2.fntdata"/><Relationship Id="rId32" Type="http://schemas.openxmlformats.org/officeDocument/2006/relationships/font" Target="fonts/font10.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9.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theme" Target="theme/theme1.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1" y="1"/>
            <a:ext cx="2946347" cy="496491"/>
          </a:xfrm>
          <a:prstGeom prst="rect">
            <a:avLst/>
          </a:prstGeom>
        </p:spPr>
        <p:txBody>
          <a:bodyPr vert="horz" lIns="92308" tIns="46154" rIns="92308" bIns="46154" rtlCol="0"/>
          <a:lstStyle>
            <a:lvl1pPr algn="l">
              <a:defRPr sz="1200"/>
            </a:lvl1pPr>
          </a:lstStyle>
          <a:p>
            <a:endParaRPr lang="nl-BE"/>
          </a:p>
        </p:txBody>
      </p:sp>
      <p:sp>
        <p:nvSpPr>
          <p:cNvPr id="3" name="Tijdelijke aanduiding voor datum 2"/>
          <p:cNvSpPr>
            <a:spLocks noGrp="1"/>
          </p:cNvSpPr>
          <p:nvPr>
            <p:ph type="dt" sz="quarter" idx="1"/>
          </p:nvPr>
        </p:nvSpPr>
        <p:spPr>
          <a:xfrm>
            <a:off x="3851343" y="1"/>
            <a:ext cx="2946347" cy="496491"/>
          </a:xfrm>
          <a:prstGeom prst="rect">
            <a:avLst/>
          </a:prstGeom>
        </p:spPr>
        <p:txBody>
          <a:bodyPr vert="horz" lIns="92308" tIns="46154" rIns="92308" bIns="46154" rtlCol="0"/>
          <a:lstStyle>
            <a:lvl1pPr algn="r">
              <a:defRPr sz="1200"/>
            </a:lvl1pPr>
          </a:lstStyle>
          <a:p>
            <a:fld id="{CD46E195-C39F-435F-A01A-B2E6A755E0C2}" type="datetimeFigureOut">
              <a:rPr lang="nl-BE" smtClean="0"/>
              <a:t>26/09/2017</a:t>
            </a:fld>
            <a:endParaRPr lang="nl-BE"/>
          </a:p>
        </p:txBody>
      </p:sp>
      <p:sp>
        <p:nvSpPr>
          <p:cNvPr id="4" name="Tijdelijke aanduiding voor voettekst 3"/>
          <p:cNvSpPr>
            <a:spLocks noGrp="1"/>
          </p:cNvSpPr>
          <p:nvPr>
            <p:ph type="ftr" sz="quarter" idx="2"/>
          </p:nvPr>
        </p:nvSpPr>
        <p:spPr>
          <a:xfrm>
            <a:off x="1" y="9431600"/>
            <a:ext cx="2946347" cy="496491"/>
          </a:xfrm>
          <a:prstGeom prst="rect">
            <a:avLst/>
          </a:prstGeom>
        </p:spPr>
        <p:txBody>
          <a:bodyPr vert="horz" lIns="92308" tIns="46154" rIns="92308" bIns="46154" rtlCol="0" anchor="b"/>
          <a:lstStyle>
            <a:lvl1pPr algn="l">
              <a:defRPr sz="1200"/>
            </a:lvl1pPr>
          </a:lstStyle>
          <a:p>
            <a:endParaRPr lang="nl-BE"/>
          </a:p>
        </p:txBody>
      </p:sp>
      <p:sp>
        <p:nvSpPr>
          <p:cNvPr id="5" name="Tijdelijke aanduiding voor dianummer 4"/>
          <p:cNvSpPr>
            <a:spLocks noGrp="1"/>
          </p:cNvSpPr>
          <p:nvPr>
            <p:ph type="sldNum" sz="quarter" idx="3"/>
          </p:nvPr>
        </p:nvSpPr>
        <p:spPr>
          <a:xfrm>
            <a:off x="3851343" y="9431600"/>
            <a:ext cx="2946347" cy="496491"/>
          </a:xfrm>
          <a:prstGeom prst="rect">
            <a:avLst/>
          </a:prstGeom>
        </p:spPr>
        <p:txBody>
          <a:bodyPr vert="horz" lIns="92308" tIns="46154" rIns="92308" bIns="46154" rtlCol="0" anchor="b"/>
          <a:lstStyle>
            <a:lvl1pPr algn="r">
              <a:defRPr sz="1200"/>
            </a:lvl1pPr>
          </a:lstStyle>
          <a:p>
            <a:fld id="{BB0E99A6-982E-4DC6-ABF6-784A9BC29A15}" type="slidenum">
              <a:rPr lang="nl-BE" smtClean="0"/>
              <a:t>‹#›</a:t>
            </a:fld>
            <a:endParaRPr lang="nl-BE"/>
          </a:p>
        </p:txBody>
      </p:sp>
    </p:spTree>
    <p:extLst>
      <p:ext uri="{BB962C8B-B14F-4D97-AF65-F5344CB8AC3E}">
        <p14:creationId xmlns:p14="http://schemas.microsoft.com/office/powerpoint/2010/main" val="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1" y="1"/>
            <a:ext cx="2946347" cy="496491"/>
          </a:xfrm>
          <a:prstGeom prst="rect">
            <a:avLst/>
          </a:prstGeom>
        </p:spPr>
        <p:txBody>
          <a:bodyPr vert="horz" lIns="92308" tIns="46154" rIns="92308" bIns="46154" rtlCol="0"/>
          <a:lstStyle>
            <a:lvl1pPr algn="l">
              <a:defRPr sz="1200"/>
            </a:lvl1pPr>
          </a:lstStyle>
          <a:p>
            <a:endParaRPr lang="nl-BE"/>
          </a:p>
        </p:txBody>
      </p:sp>
      <p:sp>
        <p:nvSpPr>
          <p:cNvPr id="3" name="Tijdelijke aanduiding voor datum 2"/>
          <p:cNvSpPr>
            <a:spLocks noGrp="1"/>
          </p:cNvSpPr>
          <p:nvPr>
            <p:ph type="dt" idx="1"/>
          </p:nvPr>
        </p:nvSpPr>
        <p:spPr>
          <a:xfrm>
            <a:off x="3851343" y="1"/>
            <a:ext cx="2946347" cy="496491"/>
          </a:xfrm>
          <a:prstGeom prst="rect">
            <a:avLst/>
          </a:prstGeom>
        </p:spPr>
        <p:txBody>
          <a:bodyPr vert="horz" lIns="92308" tIns="46154" rIns="92308" bIns="46154" rtlCol="0"/>
          <a:lstStyle>
            <a:lvl1pPr algn="r">
              <a:defRPr sz="1200"/>
            </a:lvl1pPr>
          </a:lstStyle>
          <a:p>
            <a:fld id="{D55F9049-0CAD-43E4-8847-0D2E593071DB}" type="datetimeFigureOut">
              <a:rPr lang="nl-BE" smtClean="0"/>
              <a:pPr/>
              <a:t>26/09/2017</a:t>
            </a:fld>
            <a:endParaRPr lang="nl-BE"/>
          </a:p>
        </p:txBody>
      </p:sp>
      <p:sp>
        <p:nvSpPr>
          <p:cNvPr id="4" name="Tijdelijke aanduiding voor dia-afbeelding 3"/>
          <p:cNvSpPr>
            <a:spLocks noGrp="1" noRot="1" noChangeAspect="1"/>
          </p:cNvSpPr>
          <p:nvPr>
            <p:ph type="sldImg" idx="2"/>
          </p:nvPr>
        </p:nvSpPr>
        <p:spPr>
          <a:xfrm>
            <a:off x="915988" y="744538"/>
            <a:ext cx="4967287" cy="3725862"/>
          </a:xfrm>
          <a:prstGeom prst="rect">
            <a:avLst/>
          </a:prstGeom>
          <a:noFill/>
          <a:ln w="12700">
            <a:solidFill>
              <a:prstClr val="black"/>
            </a:solidFill>
          </a:ln>
        </p:spPr>
        <p:txBody>
          <a:bodyPr vert="horz" lIns="92308" tIns="46154" rIns="92308" bIns="46154" rtlCol="0" anchor="ctr"/>
          <a:lstStyle/>
          <a:p>
            <a:endParaRPr lang="nl-BE"/>
          </a:p>
        </p:txBody>
      </p:sp>
      <p:sp>
        <p:nvSpPr>
          <p:cNvPr id="5" name="Tijdelijke aanduiding voor notities 4"/>
          <p:cNvSpPr>
            <a:spLocks noGrp="1"/>
          </p:cNvSpPr>
          <p:nvPr>
            <p:ph type="body" sz="quarter" idx="3"/>
          </p:nvPr>
        </p:nvSpPr>
        <p:spPr>
          <a:xfrm>
            <a:off x="679927" y="4716663"/>
            <a:ext cx="5439410" cy="4468416"/>
          </a:xfrm>
          <a:prstGeom prst="rect">
            <a:avLst/>
          </a:prstGeom>
        </p:spPr>
        <p:txBody>
          <a:bodyPr vert="horz" lIns="92308" tIns="46154" rIns="92308" bIns="46154"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6" name="Tijdelijke aanduiding voor voettekst 5"/>
          <p:cNvSpPr>
            <a:spLocks noGrp="1"/>
          </p:cNvSpPr>
          <p:nvPr>
            <p:ph type="ftr" sz="quarter" idx="4"/>
          </p:nvPr>
        </p:nvSpPr>
        <p:spPr>
          <a:xfrm>
            <a:off x="1" y="9431600"/>
            <a:ext cx="2946347" cy="496491"/>
          </a:xfrm>
          <a:prstGeom prst="rect">
            <a:avLst/>
          </a:prstGeom>
        </p:spPr>
        <p:txBody>
          <a:bodyPr vert="horz" lIns="92308" tIns="46154" rIns="92308" bIns="46154"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851343" y="9431600"/>
            <a:ext cx="2946347" cy="496491"/>
          </a:xfrm>
          <a:prstGeom prst="rect">
            <a:avLst/>
          </a:prstGeom>
        </p:spPr>
        <p:txBody>
          <a:bodyPr vert="horz" lIns="92308" tIns="46154" rIns="92308" bIns="46154" rtlCol="0" anchor="b"/>
          <a:lstStyle>
            <a:lvl1pPr algn="r">
              <a:defRPr sz="1200"/>
            </a:lvl1pPr>
          </a:lstStyle>
          <a:p>
            <a:fld id="{9E4339B2-F886-437C-9EB0-40249B024BC5}" type="slidenum">
              <a:rPr lang="nl-BE" smtClean="0"/>
              <a:pPr/>
              <a:t>‹#›</a:t>
            </a:fld>
            <a:endParaRPr lang="nl-BE"/>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9E4339B2-F886-437C-9EB0-40249B024BC5}" type="slidenum">
              <a:rPr lang="nl-BE" smtClean="0"/>
              <a:pPr/>
              <a:t>1</a:t>
            </a:fld>
            <a:endParaRPr lang="nl-BE"/>
          </a:p>
        </p:txBody>
      </p:sp>
    </p:spTree>
    <p:extLst>
      <p:ext uri="{BB962C8B-B14F-4D97-AF65-F5344CB8AC3E}">
        <p14:creationId xmlns:p14="http://schemas.microsoft.com/office/powerpoint/2010/main" val="21867443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9E4339B2-F886-437C-9EB0-40249B024BC5}" type="slidenum">
              <a:rPr lang="nl-BE" smtClean="0"/>
              <a:pPr/>
              <a:t>10</a:t>
            </a:fld>
            <a:endParaRPr lang="nl-BE"/>
          </a:p>
        </p:txBody>
      </p:sp>
    </p:spTree>
    <p:extLst>
      <p:ext uri="{BB962C8B-B14F-4D97-AF65-F5344CB8AC3E}">
        <p14:creationId xmlns:p14="http://schemas.microsoft.com/office/powerpoint/2010/main" val="30174040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9E4339B2-F886-437C-9EB0-40249B024BC5}" type="slidenum">
              <a:rPr lang="nl-BE" smtClean="0"/>
              <a:pPr/>
              <a:t>11</a:t>
            </a:fld>
            <a:endParaRPr lang="nl-BE"/>
          </a:p>
        </p:txBody>
      </p:sp>
    </p:spTree>
    <p:extLst>
      <p:ext uri="{BB962C8B-B14F-4D97-AF65-F5344CB8AC3E}">
        <p14:creationId xmlns:p14="http://schemas.microsoft.com/office/powerpoint/2010/main" val="8495599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9E4339B2-F886-437C-9EB0-40249B024BC5}" type="slidenum">
              <a:rPr lang="nl-BE" smtClean="0"/>
              <a:pPr/>
              <a:t>12</a:t>
            </a:fld>
            <a:endParaRPr lang="nl-BE"/>
          </a:p>
        </p:txBody>
      </p:sp>
    </p:spTree>
    <p:extLst>
      <p:ext uri="{BB962C8B-B14F-4D97-AF65-F5344CB8AC3E}">
        <p14:creationId xmlns:p14="http://schemas.microsoft.com/office/powerpoint/2010/main" val="19583350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9E4339B2-F886-437C-9EB0-40249B024BC5}" type="slidenum">
              <a:rPr lang="nl-BE" smtClean="0"/>
              <a:pPr/>
              <a:t>13</a:t>
            </a:fld>
            <a:endParaRPr lang="nl-BE"/>
          </a:p>
        </p:txBody>
      </p:sp>
    </p:spTree>
    <p:extLst>
      <p:ext uri="{BB962C8B-B14F-4D97-AF65-F5344CB8AC3E}">
        <p14:creationId xmlns:p14="http://schemas.microsoft.com/office/powerpoint/2010/main" val="39021801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9E4339B2-F886-437C-9EB0-40249B024BC5}" type="slidenum">
              <a:rPr lang="nl-BE" smtClean="0"/>
              <a:pPr/>
              <a:t>14</a:t>
            </a:fld>
            <a:endParaRPr lang="nl-BE"/>
          </a:p>
        </p:txBody>
      </p:sp>
    </p:spTree>
    <p:extLst>
      <p:ext uri="{BB962C8B-B14F-4D97-AF65-F5344CB8AC3E}">
        <p14:creationId xmlns:p14="http://schemas.microsoft.com/office/powerpoint/2010/main" val="24476219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9E4339B2-F886-437C-9EB0-40249B024BC5}" type="slidenum">
              <a:rPr lang="nl-BE" smtClean="0"/>
              <a:pPr/>
              <a:t>15</a:t>
            </a:fld>
            <a:endParaRPr lang="nl-BE"/>
          </a:p>
        </p:txBody>
      </p:sp>
    </p:spTree>
    <p:extLst>
      <p:ext uri="{BB962C8B-B14F-4D97-AF65-F5344CB8AC3E}">
        <p14:creationId xmlns:p14="http://schemas.microsoft.com/office/powerpoint/2010/main" val="4524203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9E4339B2-F886-437C-9EB0-40249B024BC5}" type="slidenum">
              <a:rPr lang="nl-BE" smtClean="0"/>
              <a:pPr/>
              <a:t>16</a:t>
            </a:fld>
            <a:endParaRPr lang="nl-BE"/>
          </a:p>
        </p:txBody>
      </p:sp>
    </p:spTree>
    <p:extLst>
      <p:ext uri="{BB962C8B-B14F-4D97-AF65-F5344CB8AC3E}">
        <p14:creationId xmlns:p14="http://schemas.microsoft.com/office/powerpoint/2010/main" val="23964771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9E4339B2-F886-437C-9EB0-40249B024BC5}" type="slidenum">
              <a:rPr lang="nl-BE" smtClean="0"/>
              <a:pPr/>
              <a:t>2</a:t>
            </a:fld>
            <a:endParaRPr lang="nl-BE"/>
          </a:p>
        </p:txBody>
      </p:sp>
    </p:spTree>
    <p:extLst>
      <p:ext uri="{BB962C8B-B14F-4D97-AF65-F5344CB8AC3E}">
        <p14:creationId xmlns:p14="http://schemas.microsoft.com/office/powerpoint/2010/main" val="23044887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9E4339B2-F886-437C-9EB0-40249B024BC5}" type="slidenum">
              <a:rPr lang="nl-BE" smtClean="0"/>
              <a:pPr/>
              <a:t>3</a:t>
            </a:fld>
            <a:endParaRPr lang="nl-BE"/>
          </a:p>
        </p:txBody>
      </p:sp>
    </p:spTree>
    <p:extLst>
      <p:ext uri="{BB962C8B-B14F-4D97-AF65-F5344CB8AC3E}">
        <p14:creationId xmlns:p14="http://schemas.microsoft.com/office/powerpoint/2010/main" val="18669594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9E4339B2-F886-437C-9EB0-40249B024BC5}" type="slidenum">
              <a:rPr lang="nl-BE" smtClean="0"/>
              <a:pPr/>
              <a:t>4</a:t>
            </a:fld>
            <a:endParaRPr lang="nl-BE"/>
          </a:p>
        </p:txBody>
      </p:sp>
    </p:spTree>
    <p:extLst>
      <p:ext uri="{BB962C8B-B14F-4D97-AF65-F5344CB8AC3E}">
        <p14:creationId xmlns:p14="http://schemas.microsoft.com/office/powerpoint/2010/main" val="36825417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9E4339B2-F886-437C-9EB0-40249B024BC5}" type="slidenum">
              <a:rPr lang="nl-BE" smtClean="0"/>
              <a:pPr/>
              <a:t>5</a:t>
            </a:fld>
            <a:endParaRPr lang="nl-BE"/>
          </a:p>
        </p:txBody>
      </p:sp>
    </p:spTree>
    <p:extLst>
      <p:ext uri="{BB962C8B-B14F-4D97-AF65-F5344CB8AC3E}">
        <p14:creationId xmlns:p14="http://schemas.microsoft.com/office/powerpoint/2010/main" val="3458017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9E4339B2-F886-437C-9EB0-40249B024BC5}" type="slidenum">
              <a:rPr lang="nl-BE" smtClean="0"/>
              <a:pPr/>
              <a:t>6</a:t>
            </a:fld>
            <a:endParaRPr lang="nl-BE"/>
          </a:p>
        </p:txBody>
      </p:sp>
    </p:spTree>
    <p:extLst>
      <p:ext uri="{BB962C8B-B14F-4D97-AF65-F5344CB8AC3E}">
        <p14:creationId xmlns:p14="http://schemas.microsoft.com/office/powerpoint/2010/main" val="31601289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9E4339B2-F886-437C-9EB0-40249B024BC5}" type="slidenum">
              <a:rPr lang="nl-BE" smtClean="0"/>
              <a:pPr/>
              <a:t>7</a:t>
            </a:fld>
            <a:endParaRPr lang="nl-BE"/>
          </a:p>
        </p:txBody>
      </p:sp>
    </p:spTree>
    <p:extLst>
      <p:ext uri="{BB962C8B-B14F-4D97-AF65-F5344CB8AC3E}">
        <p14:creationId xmlns:p14="http://schemas.microsoft.com/office/powerpoint/2010/main" val="13031264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9E4339B2-F886-437C-9EB0-40249B024BC5}" type="slidenum">
              <a:rPr lang="nl-BE" smtClean="0"/>
              <a:pPr/>
              <a:t>8</a:t>
            </a:fld>
            <a:endParaRPr lang="nl-BE"/>
          </a:p>
        </p:txBody>
      </p:sp>
    </p:spTree>
    <p:extLst>
      <p:ext uri="{BB962C8B-B14F-4D97-AF65-F5344CB8AC3E}">
        <p14:creationId xmlns:p14="http://schemas.microsoft.com/office/powerpoint/2010/main" val="13921964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9E4339B2-F886-437C-9EB0-40249B024BC5}" type="slidenum">
              <a:rPr lang="nl-BE" smtClean="0"/>
              <a:pPr/>
              <a:t>9</a:t>
            </a:fld>
            <a:endParaRPr lang="nl-BE"/>
          </a:p>
        </p:txBody>
      </p:sp>
    </p:spTree>
    <p:extLst>
      <p:ext uri="{BB962C8B-B14F-4D97-AF65-F5344CB8AC3E}">
        <p14:creationId xmlns:p14="http://schemas.microsoft.com/office/powerpoint/2010/main" val="40122124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endParaRPr lang="nl-BE"/>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endParaRPr lang="nl-BE"/>
          </a:p>
        </p:txBody>
      </p:sp>
      <p:sp>
        <p:nvSpPr>
          <p:cNvPr id="4" name="Tijdelijke aanduiding voor datum 3"/>
          <p:cNvSpPr>
            <a:spLocks noGrp="1"/>
          </p:cNvSpPr>
          <p:nvPr>
            <p:ph type="dt" sz="half" idx="10"/>
          </p:nvPr>
        </p:nvSpPr>
        <p:spPr/>
        <p:txBody>
          <a:bodyPr/>
          <a:lstStyle/>
          <a:p>
            <a:fld id="{9B57D79B-8295-4849-94A4-CCACFC0D7C88}" type="datetimeFigureOut">
              <a:rPr lang="nl-BE" smtClean="0"/>
              <a:pPr/>
              <a:t>26/09/2017</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FACEBD33-56EC-4D6E-BDD6-ACD7CE60B1A2}" type="slidenum">
              <a:rPr lang="nl-BE" smtClean="0"/>
              <a:pPr/>
              <a:t>‹#›</a:t>
            </a:fld>
            <a:endParaRPr lang="nl-BE"/>
          </a:p>
        </p:txBody>
      </p:sp>
    </p:spTree>
    <p:extLst>
      <p:ext uri="{BB962C8B-B14F-4D97-AF65-F5344CB8AC3E}">
        <p14:creationId xmlns:p14="http://schemas.microsoft.com/office/powerpoint/2010/main" val="3995196243"/>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BE"/>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p:cNvSpPr>
            <a:spLocks noGrp="1"/>
          </p:cNvSpPr>
          <p:nvPr>
            <p:ph type="dt" sz="half" idx="10"/>
          </p:nvPr>
        </p:nvSpPr>
        <p:spPr/>
        <p:txBody>
          <a:bodyPr/>
          <a:lstStyle/>
          <a:p>
            <a:fld id="{9B57D79B-8295-4849-94A4-CCACFC0D7C88}" type="datetimeFigureOut">
              <a:rPr lang="nl-BE" smtClean="0"/>
              <a:pPr/>
              <a:t>26/09/2017</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FACEBD33-56EC-4D6E-BDD6-ACD7CE60B1A2}" type="slidenum">
              <a:rPr lang="nl-BE" smtClean="0"/>
              <a:pPr/>
              <a:t>‹#›</a:t>
            </a:fld>
            <a:endParaRPr lang="nl-BE"/>
          </a:p>
        </p:txBody>
      </p:sp>
    </p:spTree>
    <p:extLst>
      <p:ext uri="{BB962C8B-B14F-4D97-AF65-F5344CB8AC3E}">
        <p14:creationId xmlns:p14="http://schemas.microsoft.com/office/powerpoint/2010/main" val="3523390252"/>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endParaRPr lang="nl-BE"/>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p:cNvSpPr>
            <a:spLocks noGrp="1"/>
          </p:cNvSpPr>
          <p:nvPr>
            <p:ph type="dt" sz="half" idx="10"/>
          </p:nvPr>
        </p:nvSpPr>
        <p:spPr/>
        <p:txBody>
          <a:bodyPr/>
          <a:lstStyle/>
          <a:p>
            <a:fld id="{9B57D79B-8295-4849-94A4-CCACFC0D7C88}" type="datetimeFigureOut">
              <a:rPr lang="nl-BE" smtClean="0"/>
              <a:pPr/>
              <a:t>26/09/2017</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FACEBD33-56EC-4D6E-BDD6-ACD7CE60B1A2}" type="slidenum">
              <a:rPr lang="nl-BE" smtClean="0"/>
              <a:pPr/>
              <a:t>‹#›</a:t>
            </a:fld>
            <a:endParaRPr lang="nl-BE"/>
          </a:p>
        </p:txBody>
      </p:sp>
    </p:spTree>
    <p:extLst>
      <p:ext uri="{BB962C8B-B14F-4D97-AF65-F5344CB8AC3E}">
        <p14:creationId xmlns:p14="http://schemas.microsoft.com/office/powerpoint/2010/main" val="2423784881"/>
      </p:ext>
    </p:extLst>
  </p:cSld>
  <p:clrMapOvr>
    <a:masterClrMapping/>
  </p:clrMapOvr>
  <p:transition spd="slow">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 preserve="1">
  <p:cSld name="Titel en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BE"/>
          </a:p>
        </p:txBody>
      </p:sp>
      <p:sp>
        <p:nvSpPr>
          <p:cNvPr id="3" name="Tijdelijke aanduiding voor tekst 2"/>
          <p:cNvSpPr>
            <a:spLocks noGrp="1"/>
          </p:cNvSpPr>
          <p:nvPr>
            <p:ph type="body"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p:cNvSpPr>
            <a:spLocks noGrp="1"/>
          </p:cNvSpPr>
          <p:nvPr>
            <p:ph type="dt" sz="half" idx="10"/>
          </p:nvPr>
        </p:nvSpPr>
        <p:spPr/>
        <p:txBody>
          <a:bodyPr/>
          <a:lstStyle/>
          <a:p>
            <a:fld id="{9B57D79B-8295-4849-94A4-CCACFC0D7C88}" type="datetimeFigureOut">
              <a:rPr lang="nl-BE" smtClean="0"/>
              <a:pPr/>
              <a:t>26/09/2017</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FACEBD33-56EC-4D6E-BDD6-ACD7CE60B1A2}" type="slidenum">
              <a:rPr lang="nl-BE" smtClean="0"/>
              <a:pPr/>
              <a:t>‹#›</a:t>
            </a:fld>
            <a:endParaRPr lang="nl-BE"/>
          </a:p>
        </p:txBody>
      </p:sp>
    </p:spTree>
    <p:extLst>
      <p:ext uri="{BB962C8B-B14F-4D97-AF65-F5344CB8AC3E}">
        <p14:creationId xmlns:p14="http://schemas.microsoft.com/office/powerpoint/2010/main" val="2214743280"/>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BE"/>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p:cNvSpPr>
            <a:spLocks noGrp="1"/>
          </p:cNvSpPr>
          <p:nvPr>
            <p:ph type="dt" sz="half" idx="10"/>
          </p:nvPr>
        </p:nvSpPr>
        <p:spPr/>
        <p:txBody>
          <a:bodyPr/>
          <a:lstStyle/>
          <a:p>
            <a:fld id="{9B57D79B-8295-4849-94A4-CCACFC0D7C88}" type="datetimeFigureOut">
              <a:rPr lang="nl-BE" smtClean="0"/>
              <a:pPr/>
              <a:t>26/09/2017</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FACEBD33-56EC-4D6E-BDD6-ACD7CE60B1A2}" type="slidenum">
              <a:rPr lang="nl-BE" smtClean="0"/>
              <a:pPr/>
              <a:t>‹#›</a:t>
            </a:fld>
            <a:endParaRPr lang="nl-BE"/>
          </a:p>
        </p:txBody>
      </p:sp>
    </p:spTree>
    <p:extLst>
      <p:ext uri="{BB962C8B-B14F-4D97-AF65-F5344CB8AC3E}">
        <p14:creationId xmlns:p14="http://schemas.microsoft.com/office/powerpoint/2010/main" val="3369853121"/>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endParaRPr lang="nl-BE"/>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9B57D79B-8295-4849-94A4-CCACFC0D7C88}" type="datetimeFigureOut">
              <a:rPr lang="nl-BE" smtClean="0"/>
              <a:pPr/>
              <a:t>26/09/2017</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FACEBD33-56EC-4D6E-BDD6-ACD7CE60B1A2}" type="slidenum">
              <a:rPr lang="nl-BE" smtClean="0"/>
              <a:pPr/>
              <a:t>‹#›</a:t>
            </a:fld>
            <a:endParaRPr lang="nl-BE"/>
          </a:p>
        </p:txBody>
      </p:sp>
    </p:spTree>
    <p:extLst>
      <p:ext uri="{BB962C8B-B14F-4D97-AF65-F5344CB8AC3E}">
        <p14:creationId xmlns:p14="http://schemas.microsoft.com/office/powerpoint/2010/main" val="3218305299"/>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BE"/>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datum 4"/>
          <p:cNvSpPr>
            <a:spLocks noGrp="1"/>
          </p:cNvSpPr>
          <p:nvPr>
            <p:ph type="dt" sz="half" idx="10"/>
          </p:nvPr>
        </p:nvSpPr>
        <p:spPr/>
        <p:txBody>
          <a:bodyPr/>
          <a:lstStyle/>
          <a:p>
            <a:fld id="{9B57D79B-8295-4849-94A4-CCACFC0D7C88}" type="datetimeFigureOut">
              <a:rPr lang="nl-BE" smtClean="0"/>
              <a:pPr/>
              <a:t>26/09/2017</a:t>
            </a:fld>
            <a:endParaRPr lang="nl-BE"/>
          </a:p>
        </p:txBody>
      </p:sp>
      <p:sp>
        <p:nvSpPr>
          <p:cNvPr id="6" name="Tijdelijke aanduiding voor voettekst 5"/>
          <p:cNvSpPr>
            <a:spLocks noGrp="1"/>
          </p:cNvSpPr>
          <p:nvPr>
            <p:ph type="ftr" sz="quarter" idx="11"/>
          </p:nvPr>
        </p:nvSpPr>
        <p:spPr/>
        <p:txBody>
          <a:bodyPr/>
          <a:lstStyle/>
          <a:p>
            <a:endParaRPr lang="nl-BE"/>
          </a:p>
        </p:txBody>
      </p:sp>
      <p:sp>
        <p:nvSpPr>
          <p:cNvPr id="7" name="Tijdelijke aanduiding voor dianummer 6"/>
          <p:cNvSpPr>
            <a:spLocks noGrp="1"/>
          </p:cNvSpPr>
          <p:nvPr>
            <p:ph type="sldNum" sz="quarter" idx="12"/>
          </p:nvPr>
        </p:nvSpPr>
        <p:spPr/>
        <p:txBody>
          <a:bodyPr/>
          <a:lstStyle/>
          <a:p>
            <a:fld id="{FACEBD33-56EC-4D6E-BDD6-ACD7CE60B1A2}" type="slidenum">
              <a:rPr lang="nl-BE" smtClean="0"/>
              <a:pPr/>
              <a:t>‹#›</a:t>
            </a:fld>
            <a:endParaRPr lang="nl-BE"/>
          </a:p>
        </p:txBody>
      </p:sp>
    </p:spTree>
    <p:extLst>
      <p:ext uri="{BB962C8B-B14F-4D97-AF65-F5344CB8AC3E}">
        <p14:creationId xmlns:p14="http://schemas.microsoft.com/office/powerpoint/2010/main" val="1959833834"/>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endParaRPr lang="nl-BE"/>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7" name="Tijdelijke aanduiding voor datum 6"/>
          <p:cNvSpPr>
            <a:spLocks noGrp="1"/>
          </p:cNvSpPr>
          <p:nvPr>
            <p:ph type="dt" sz="half" idx="10"/>
          </p:nvPr>
        </p:nvSpPr>
        <p:spPr/>
        <p:txBody>
          <a:bodyPr/>
          <a:lstStyle/>
          <a:p>
            <a:fld id="{9B57D79B-8295-4849-94A4-CCACFC0D7C88}" type="datetimeFigureOut">
              <a:rPr lang="nl-BE" smtClean="0"/>
              <a:pPr/>
              <a:t>26/09/2017</a:t>
            </a:fld>
            <a:endParaRPr lang="nl-BE"/>
          </a:p>
        </p:txBody>
      </p:sp>
      <p:sp>
        <p:nvSpPr>
          <p:cNvPr id="8" name="Tijdelijke aanduiding voor voettekst 7"/>
          <p:cNvSpPr>
            <a:spLocks noGrp="1"/>
          </p:cNvSpPr>
          <p:nvPr>
            <p:ph type="ftr" sz="quarter" idx="11"/>
          </p:nvPr>
        </p:nvSpPr>
        <p:spPr/>
        <p:txBody>
          <a:bodyPr/>
          <a:lstStyle/>
          <a:p>
            <a:endParaRPr lang="nl-BE"/>
          </a:p>
        </p:txBody>
      </p:sp>
      <p:sp>
        <p:nvSpPr>
          <p:cNvPr id="9" name="Tijdelijke aanduiding voor dianummer 8"/>
          <p:cNvSpPr>
            <a:spLocks noGrp="1"/>
          </p:cNvSpPr>
          <p:nvPr>
            <p:ph type="sldNum" sz="quarter" idx="12"/>
          </p:nvPr>
        </p:nvSpPr>
        <p:spPr/>
        <p:txBody>
          <a:bodyPr/>
          <a:lstStyle/>
          <a:p>
            <a:fld id="{FACEBD33-56EC-4D6E-BDD6-ACD7CE60B1A2}" type="slidenum">
              <a:rPr lang="nl-BE" smtClean="0"/>
              <a:pPr/>
              <a:t>‹#›</a:t>
            </a:fld>
            <a:endParaRPr lang="nl-BE"/>
          </a:p>
        </p:txBody>
      </p:sp>
    </p:spTree>
    <p:extLst>
      <p:ext uri="{BB962C8B-B14F-4D97-AF65-F5344CB8AC3E}">
        <p14:creationId xmlns:p14="http://schemas.microsoft.com/office/powerpoint/2010/main" val="158581122"/>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BE"/>
          </a:p>
        </p:txBody>
      </p:sp>
      <p:sp>
        <p:nvSpPr>
          <p:cNvPr id="3" name="Tijdelijke aanduiding voor datum 2"/>
          <p:cNvSpPr>
            <a:spLocks noGrp="1"/>
          </p:cNvSpPr>
          <p:nvPr>
            <p:ph type="dt" sz="half" idx="10"/>
          </p:nvPr>
        </p:nvSpPr>
        <p:spPr/>
        <p:txBody>
          <a:bodyPr/>
          <a:lstStyle/>
          <a:p>
            <a:fld id="{9B57D79B-8295-4849-94A4-CCACFC0D7C88}" type="datetimeFigureOut">
              <a:rPr lang="nl-BE" smtClean="0"/>
              <a:pPr/>
              <a:t>26/09/2017</a:t>
            </a:fld>
            <a:endParaRPr lang="nl-BE"/>
          </a:p>
        </p:txBody>
      </p:sp>
      <p:sp>
        <p:nvSpPr>
          <p:cNvPr id="4" name="Tijdelijke aanduiding voor voettekst 3"/>
          <p:cNvSpPr>
            <a:spLocks noGrp="1"/>
          </p:cNvSpPr>
          <p:nvPr>
            <p:ph type="ftr" sz="quarter" idx="11"/>
          </p:nvPr>
        </p:nvSpPr>
        <p:spPr/>
        <p:txBody>
          <a:bodyPr/>
          <a:lstStyle/>
          <a:p>
            <a:endParaRPr lang="nl-BE"/>
          </a:p>
        </p:txBody>
      </p:sp>
      <p:sp>
        <p:nvSpPr>
          <p:cNvPr id="5" name="Tijdelijke aanduiding voor dianummer 4"/>
          <p:cNvSpPr>
            <a:spLocks noGrp="1"/>
          </p:cNvSpPr>
          <p:nvPr>
            <p:ph type="sldNum" sz="quarter" idx="12"/>
          </p:nvPr>
        </p:nvSpPr>
        <p:spPr/>
        <p:txBody>
          <a:bodyPr/>
          <a:lstStyle/>
          <a:p>
            <a:fld id="{FACEBD33-56EC-4D6E-BDD6-ACD7CE60B1A2}" type="slidenum">
              <a:rPr lang="nl-BE" smtClean="0"/>
              <a:pPr/>
              <a:t>‹#›</a:t>
            </a:fld>
            <a:endParaRPr lang="nl-BE"/>
          </a:p>
        </p:txBody>
      </p:sp>
    </p:spTree>
    <p:extLst>
      <p:ext uri="{BB962C8B-B14F-4D97-AF65-F5344CB8AC3E}">
        <p14:creationId xmlns:p14="http://schemas.microsoft.com/office/powerpoint/2010/main" val="3930387061"/>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9B57D79B-8295-4849-94A4-CCACFC0D7C88}" type="datetimeFigureOut">
              <a:rPr lang="nl-BE" smtClean="0"/>
              <a:pPr/>
              <a:t>26/09/2017</a:t>
            </a:fld>
            <a:endParaRPr lang="nl-BE"/>
          </a:p>
        </p:txBody>
      </p:sp>
      <p:sp>
        <p:nvSpPr>
          <p:cNvPr id="3" name="Tijdelijke aanduiding voor voettekst 2"/>
          <p:cNvSpPr>
            <a:spLocks noGrp="1"/>
          </p:cNvSpPr>
          <p:nvPr>
            <p:ph type="ftr" sz="quarter" idx="11"/>
          </p:nvPr>
        </p:nvSpPr>
        <p:spPr/>
        <p:txBody>
          <a:bodyPr/>
          <a:lstStyle/>
          <a:p>
            <a:endParaRPr lang="nl-BE"/>
          </a:p>
        </p:txBody>
      </p:sp>
      <p:sp>
        <p:nvSpPr>
          <p:cNvPr id="4" name="Tijdelijke aanduiding voor dianummer 3"/>
          <p:cNvSpPr>
            <a:spLocks noGrp="1"/>
          </p:cNvSpPr>
          <p:nvPr>
            <p:ph type="sldNum" sz="quarter" idx="12"/>
          </p:nvPr>
        </p:nvSpPr>
        <p:spPr/>
        <p:txBody>
          <a:bodyPr/>
          <a:lstStyle/>
          <a:p>
            <a:fld id="{FACEBD33-56EC-4D6E-BDD6-ACD7CE60B1A2}" type="slidenum">
              <a:rPr lang="nl-BE" smtClean="0"/>
              <a:pPr/>
              <a:t>‹#›</a:t>
            </a:fld>
            <a:endParaRPr lang="nl-BE"/>
          </a:p>
        </p:txBody>
      </p:sp>
    </p:spTree>
    <p:extLst>
      <p:ext uri="{BB962C8B-B14F-4D97-AF65-F5344CB8AC3E}">
        <p14:creationId xmlns:p14="http://schemas.microsoft.com/office/powerpoint/2010/main" val="3968296787"/>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endParaRPr lang="nl-BE"/>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9B57D79B-8295-4849-94A4-CCACFC0D7C88}" type="datetimeFigureOut">
              <a:rPr lang="nl-BE" smtClean="0"/>
              <a:pPr/>
              <a:t>26/09/2017</a:t>
            </a:fld>
            <a:endParaRPr lang="nl-BE"/>
          </a:p>
        </p:txBody>
      </p:sp>
      <p:sp>
        <p:nvSpPr>
          <p:cNvPr id="6" name="Tijdelijke aanduiding voor voettekst 5"/>
          <p:cNvSpPr>
            <a:spLocks noGrp="1"/>
          </p:cNvSpPr>
          <p:nvPr>
            <p:ph type="ftr" sz="quarter" idx="11"/>
          </p:nvPr>
        </p:nvSpPr>
        <p:spPr/>
        <p:txBody>
          <a:bodyPr/>
          <a:lstStyle/>
          <a:p>
            <a:endParaRPr lang="nl-BE"/>
          </a:p>
        </p:txBody>
      </p:sp>
      <p:sp>
        <p:nvSpPr>
          <p:cNvPr id="7" name="Tijdelijke aanduiding voor dianummer 6"/>
          <p:cNvSpPr>
            <a:spLocks noGrp="1"/>
          </p:cNvSpPr>
          <p:nvPr>
            <p:ph type="sldNum" sz="quarter" idx="12"/>
          </p:nvPr>
        </p:nvSpPr>
        <p:spPr/>
        <p:txBody>
          <a:bodyPr/>
          <a:lstStyle/>
          <a:p>
            <a:fld id="{FACEBD33-56EC-4D6E-BDD6-ACD7CE60B1A2}" type="slidenum">
              <a:rPr lang="nl-BE" smtClean="0"/>
              <a:pPr/>
              <a:t>‹#›</a:t>
            </a:fld>
            <a:endParaRPr lang="nl-BE"/>
          </a:p>
        </p:txBody>
      </p:sp>
    </p:spTree>
    <p:extLst>
      <p:ext uri="{BB962C8B-B14F-4D97-AF65-F5344CB8AC3E}">
        <p14:creationId xmlns:p14="http://schemas.microsoft.com/office/powerpoint/2010/main" val="359536120"/>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endParaRPr lang="nl-BE"/>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nl-BE"/>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9B57D79B-8295-4849-94A4-CCACFC0D7C88}" type="datetimeFigureOut">
              <a:rPr lang="nl-BE" smtClean="0"/>
              <a:pPr/>
              <a:t>26/09/2017</a:t>
            </a:fld>
            <a:endParaRPr lang="nl-BE"/>
          </a:p>
        </p:txBody>
      </p:sp>
      <p:sp>
        <p:nvSpPr>
          <p:cNvPr id="6" name="Tijdelijke aanduiding voor voettekst 5"/>
          <p:cNvSpPr>
            <a:spLocks noGrp="1"/>
          </p:cNvSpPr>
          <p:nvPr>
            <p:ph type="ftr" sz="quarter" idx="11"/>
          </p:nvPr>
        </p:nvSpPr>
        <p:spPr/>
        <p:txBody>
          <a:bodyPr/>
          <a:lstStyle/>
          <a:p>
            <a:endParaRPr lang="nl-BE"/>
          </a:p>
        </p:txBody>
      </p:sp>
      <p:sp>
        <p:nvSpPr>
          <p:cNvPr id="7" name="Tijdelijke aanduiding voor dianummer 6"/>
          <p:cNvSpPr>
            <a:spLocks noGrp="1"/>
          </p:cNvSpPr>
          <p:nvPr>
            <p:ph type="sldNum" sz="quarter" idx="12"/>
          </p:nvPr>
        </p:nvSpPr>
        <p:spPr/>
        <p:txBody>
          <a:bodyPr/>
          <a:lstStyle/>
          <a:p>
            <a:fld id="{FACEBD33-56EC-4D6E-BDD6-ACD7CE60B1A2}" type="slidenum">
              <a:rPr lang="nl-BE" smtClean="0"/>
              <a:pPr/>
              <a:t>‹#›</a:t>
            </a:fld>
            <a:endParaRPr lang="nl-BE"/>
          </a:p>
        </p:txBody>
      </p:sp>
    </p:spTree>
    <p:extLst>
      <p:ext uri="{BB962C8B-B14F-4D97-AF65-F5344CB8AC3E}">
        <p14:creationId xmlns:p14="http://schemas.microsoft.com/office/powerpoint/2010/main" val="3754216746"/>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endParaRPr lang="nl-BE"/>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57D79B-8295-4849-94A4-CCACFC0D7C88}" type="datetimeFigureOut">
              <a:rPr lang="nl-BE" smtClean="0"/>
              <a:pPr/>
              <a:t>26/09/2017</a:t>
            </a:fld>
            <a:endParaRPr lang="nl-BE"/>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BE"/>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CEBD33-56EC-4D6E-BDD6-ACD7CE60B1A2}" type="slidenum">
              <a:rPr lang="nl-BE" smtClean="0"/>
              <a:pPr/>
              <a:t>‹#›</a:t>
            </a:fld>
            <a:endParaRPr lang="nl-BE"/>
          </a:p>
        </p:txBody>
      </p:sp>
    </p:spTree>
    <p:extLst>
      <p:ext uri="{BB962C8B-B14F-4D97-AF65-F5344CB8AC3E}">
        <p14:creationId xmlns:p14="http://schemas.microsoft.com/office/powerpoint/2010/main" val="32082838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spd="slow">
    <p:push dir="u"/>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6.jpeg"/></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hyperlink" Target="mailto:anna.delaat@tao-armoede.be" TargetMode="External"/><Relationship Id="rId7"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hyperlink" Target="http://www.delinkarmoede.be/" TargetMode="External"/><Relationship Id="rId4" Type="http://schemas.openxmlformats.org/officeDocument/2006/relationships/hyperlink" Target="http://www.tao-armoede.be/"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2348211" y="2693987"/>
            <a:ext cx="6192688" cy="1470025"/>
          </a:xfrm>
        </p:spPr>
        <p:txBody>
          <a:bodyPr>
            <a:normAutofit/>
          </a:bodyPr>
          <a:lstStyle/>
          <a:p>
            <a:pPr algn="r"/>
            <a:r>
              <a:rPr lang="nl-BE" b="1" dirty="0" smtClean="0">
                <a:latin typeface="Walkway Bold" panose="00000400000000000000" pitchFamily="2" charset="0"/>
              </a:rPr>
              <a:t>Ervaringsdeskundigheid binnen werking</a:t>
            </a:r>
            <a:endParaRPr lang="nl-NL" b="1" dirty="0">
              <a:latin typeface="Walkway Bold" panose="00000400000000000000" pitchFamily="2" charset="0"/>
            </a:endParaRPr>
          </a:p>
        </p:txBody>
      </p:sp>
      <p:sp>
        <p:nvSpPr>
          <p:cNvPr id="3" name="Ondertitel 2"/>
          <p:cNvSpPr>
            <a:spLocks noGrp="1"/>
          </p:cNvSpPr>
          <p:nvPr>
            <p:ph type="subTitle" idx="1"/>
          </p:nvPr>
        </p:nvSpPr>
        <p:spPr>
          <a:xfrm>
            <a:off x="1371600" y="4719878"/>
            <a:ext cx="6400800" cy="1132258"/>
          </a:xfrm>
        </p:spPr>
        <p:txBody>
          <a:bodyPr vert="horz" lIns="91440" tIns="45720" rIns="91440" bIns="45720" rtlCol="0" anchor="t">
            <a:normAutofit/>
          </a:bodyPr>
          <a:lstStyle/>
          <a:p>
            <a:pPr algn="r"/>
            <a:r>
              <a:rPr lang="nl-BE" sz="2400" dirty="0" smtClean="0">
                <a:latin typeface="Walkway Bold" panose="00000400000000000000" pitchFamily="2" charset="0"/>
              </a:rPr>
              <a:t>26 september </a:t>
            </a:r>
            <a:r>
              <a:rPr lang="nl-BE" sz="2400" dirty="0">
                <a:latin typeface="Walkway Bold" panose="00000400000000000000" pitchFamily="2" charset="0"/>
              </a:rPr>
              <a:t>2017</a:t>
            </a:r>
          </a:p>
          <a:p>
            <a:pPr algn="r"/>
            <a:r>
              <a:rPr lang="nl-BE" sz="2400" dirty="0" smtClean="0">
                <a:latin typeface="Walkway Bold" panose="00000400000000000000" pitchFamily="2" charset="0"/>
              </a:rPr>
              <a:t>Studiedag – Oog voor armoede</a:t>
            </a:r>
            <a:endParaRPr lang="nl-BE" sz="2400" dirty="0">
              <a:latin typeface="Walkway Bold" panose="00000400000000000000" pitchFamily="2" charset="0"/>
            </a:endParaRPr>
          </a:p>
        </p:txBody>
      </p:sp>
      <p:pic>
        <p:nvPicPr>
          <p:cNvPr id="4" name="Picture 2" descr="K:\SECRETARIAAT\Logo's\TAO\TAO_Armoede_bruindriehoekj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72400" y="5240559"/>
            <a:ext cx="944563" cy="107632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K:\SECRETARIAAT\Logo's\TAO\TAO_Armoede_oranjestreepj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67744" y="5894456"/>
            <a:ext cx="2879725" cy="487363"/>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p:cNvPicPr>
            <a:picLocks noChangeAspect="1"/>
          </p:cNvPicPr>
          <p:nvPr/>
        </p:nvPicPr>
        <p:blipFill>
          <a:blip r:embed="rId5"/>
          <a:stretch>
            <a:fillRect/>
          </a:stretch>
        </p:blipFill>
        <p:spPr>
          <a:xfrm>
            <a:off x="2833804" y="76857"/>
            <a:ext cx="1490509" cy="1002420"/>
          </a:xfrm>
          <a:prstGeom prst="rect">
            <a:avLst/>
          </a:prstGeom>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0408" y="238876"/>
            <a:ext cx="2037336" cy="840401"/>
          </a:xfrm>
          <a:prstGeom prst="rect">
            <a:avLst/>
          </a:prstGeom>
        </p:spPr>
      </p:pic>
    </p:spTree>
    <p:extLst>
      <p:ext uri="{BB962C8B-B14F-4D97-AF65-F5344CB8AC3E}">
        <p14:creationId xmlns:p14="http://schemas.microsoft.com/office/powerpoint/2010/main" val="1773716556"/>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00392" y="5547239"/>
            <a:ext cx="944880" cy="1075944"/>
          </a:xfrm>
          <a:prstGeom prst="rect">
            <a:avLst/>
          </a:prstGeom>
        </p:spPr>
      </p:pic>
      <p:pic>
        <p:nvPicPr>
          <p:cNvPr id="5" name="Afbeelding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79712" y="5938076"/>
            <a:ext cx="3528432" cy="597406"/>
          </a:xfrm>
          <a:prstGeom prst="rect">
            <a:avLst/>
          </a:prstGeom>
        </p:spPr>
      </p:pic>
      <p:sp>
        <p:nvSpPr>
          <p:cNvPr id="2" name="Content Placeholder 1"/>
          <p:cNvSpPr>
            <a:spLocks noGrp="1"/>
          </p:cNvSpPr>
          <p:nvPr>
            <p:ph idx="1"/>
          </p:nvPr>
        </p:nvSpPr>
        <p:spPr>
          <a:xfrm>
            <a:off x="242161" y="266309"/>
            <a:ext cx="8659678" cy="5673992"/>
          </a:xfrm>
        </p:spPr>
        <p:txBody>
          <a:bodyPr>
            <a:normAutofit fontScale="85000" lnSpcReduction="10000"/>
          </a:bodyPr>
          <a:lstStyle/>
          <a:p>
            <a:pPr marL="0" indent="0">
              <a:lnSpc>
                <a:spcPct val="90000"/>
              </a:lnSpc>
              <a:buNone/>
              <a:defRPr/>
            </a:pPr>
            <a:r>
              <a:rPr lang="nl-BE" sz="2800" b="1" dirty="0" smtClean="0">
                <a:solidFill>
                  <a:srgbClr val="000000"/>
                </a:solidFill>
                <a:latin typeface="Walkway Bold" panose="00000400000000000000" pitchFamily="2" charset="0"/>
              </a:rPr>
              <a:t>Opgeleide </a:t>
            </a:r>
            <a:r>
              <a:rPr lang="nl-BE" sz="2800" b="1" dirty="0">
                <a:solidFill>
                  <a:srgbClr val="000000"/>
                </a:solidFill>
                <a:latin typeface="Walkway Bold" panose="00000400000000000000" pitchFamily="2" charset="0"/>
              </a:rPr>
              <a:t>ervaringsdeskundigen in armoede  en sociale uitsluiting </a:t>
            </a:r>
            <a:r>
              <a:rPr lang="nl-BE" sz="2800" b="1" dirty="0" smtClean="0">
                <a:solidFill>
                  <a:srgbClr val="000000"/>
                </a:solidFill>
                <a:latin typeface="Walkway Bold" panose="00000400000000000000" pitchFamily="2" charset="0"/>
              </a:rPr>
              <a:t>zijn (gecertifiëerd): </a:t>
            </a:r>
          </a:p>
          <a:p>
            <a:pPr marL="0" indent="0">
              <a:lnSpc>
                <a:spcPct val="90000"/>
              </a:lnSpc>
              <a:buNone/>
              <a:defRPr/>
            </a:pPr>
            <a:endParaRPr lang="nl-BE" sz="2800" b="1" dirty="0">
              <a:solidFill>
                <a:srgbClr val="000000"/>
              </a:solidFill>
              <a:latin typeface="Walkway Bold" panose="00000400000000000000" pitchFamily="2" charset="0"/>
            </a:endParaRPr>
          </a:p>
          <a:p>
            <a:pPr lvl="1">
              <a:lnSpc>
                <a:spcPct val="90000"/>
              </a:lnSpc>
              <a:buFontTx/>
              <a:buChar char="-"/>
              <a:defRPr/>
            </a:pPr>
            <a:r>
              <a:rPr lang="nl-BE" sz="2400" dirty="0" smtClean="0">
                <a:solidFill>
                  <a:srgbClr val="000000"/>
                </a:solidFill>
                <a:latin typeface="Walkway Bold" panose="00000400000000000000" pitchFamily="2" charset="0"/>
              </a:rPr>
              <a:t>mensen </a:t>
            </a:r>
            <a:r>
              <a:rPr lang="nl-BE" sz="2400" dirty="0">
                <a:solidFill>
                  <a:srgbClr val="000000"/>
                </a:solidFill>
                <a:latin typeface="Walkway Bold" panose="00000400000000000000" pitchFamily="2" charset="0"/>
              </a:rPr>
              <a:t>die armoede al van jongsaf aan den lijve ondervonden hebben. </a:t>
            </a:r>
            <a:endParaRPr lang="nl-BE" sz="2400" dirty="0" smtClean="0">
              <a:solidFill>
                <a:srgbClr val="000000"/>
              </a:solidFill>
              <a:latin typeface="Walkway Bold" panose="00000400000000000000" pitchFamily="2" charset="0"/>
            </a:endParaRPr>
          </a:p>
          <a:p>
            <a:pPr marL="457200" lvl="1" indent="0">
              <a:lnSpc>
                <a:spcPct val="90000"/>
              </a:lnSpc>
              <a:buNone/>
              <a:defRPr/>
            </a:pPr>
            <a:endParaRPr lang="nl-BE" sz="2400" dirty="0" smtClean="0">
              <a:solidFill>
                <a:srgbClr val="000000"/>
              </a:solidFill>
              <a:latin typeface="Walkway Bold" panose="00000400000000000000" pitchFamily="2" charset="0"/>
            </a:endParaRPr>
          </a:p>
          <a:p>
            <a:pPr lvl="1">
              <a:lnSpc>
                <a:spcPct val="90000"/>
              </a:lnSpc>
              <a:buFontTx/>
              <a:buChar char="-"/>
              <a:defRPr/>
            </a:pPr>
            <a:r>
              <a:rPr lang="nl-BE" sz="2400" dirty="0" smtClean="0">
                <a:latin typeface="Walkway Bold" panose="00000400000000000000" pitchFamily="2" charset="0"/>
              </a:rPr>
              <a:t>In een </a:t>
            </a:r>
            <a:r>
              <a:rPr lang="nl-BE" sz="2400" dirty="0">
                <a:latin typeface="Walkway Bold" panose="00000400000000000000" pitchFamily="2" charset="0"/>
              </a:rPr>
              <a:t>vierjarige opleiding hebben zij vaardigheden en kennis ontwikkeld om hun ervaringen op een professionele manier in te zetten. </a:t>
            </a:r>
            <a:endParaRPr lang="nl-BE" sz="2400" dirty="0" smtClean="0">
              <a:latin typeface="Walkway Bold" panose="00000400000000000000" pitchFamily="2" charset="0"/>
            </a:endParaRPr>
          </a:p>
          <a:p>
            <a:pPr lvl="1">
              <a:lnSpc>
                <a:spcPct val="90000"/>
              </a:lnSpc>
              <a:buFontTx/>
              <a:buChar char="-"/>
              <a:defRPr/>
            </a:pPr>
            <a:endParaRPr lang="nl-BE" sz="2400" dirty="0" smtClean="0">
              <a:latin typeface="Walkway Bold" panose="00000400000000000000" pitchFamily="2" charset="0"/>
            </a:endParaRPr>
          </a:p>
          <a:p>
            <a:pPr lvl="1">
              <a:lnSpc>
                <a:spcPct val="90000"/>
              </a:lnSpc>
              <a:buFontTx/>
              <a:buChar char="-"/>
              <a:defRPr/>
            </a:pPr>
            <a:r>
              <a:rPr lang="nl-BE" sz="2400" dirty="0" smtClean="0">
                <a:latin typeface="Walkway Bold" panose="00000400000000000000" pitchFamily="2" charset="0"/>
              </a:rPr>
              <a:t>Gedurende de vorming leert een ervaringsdeskundige zijn individuele ervaringen breder in te zetten. Zij maken hier gebruik van om </a:t>
            </a:r>
            <a:r>
              <a:rPr lang="nl-BE" sz="2400" dirty="0">
                <a:latin typeface="Walkway Bold" panose="00000400000000000000" pitchFamily="2" charset="0"/>
              </a:rPr>
              <a:t>in </a:t>
            </a:r>
            <a:r>
              <a:rPr lang="nl-BE" sz="2400" b="1" dirty="0">
                <a:latin typeface="Walkway Bold" panose="00000400000000000000" pitchFamily="2" charset="0"/>
              </a:rPr>
              <a:t>dialoog</a:t>
            </a:r>
            <a:r>
              <a:rPr lang="nl-BE" sz="2400" dirty="0">
                <a:latin typeface="Walkway Bold" panose="00000400000000000000" pitchFamily="2" charset="0"/>
              </a:rPr>
              <a:t> te </a:t>
            </a:r>
            <a:r>
              <a:rPr lang="nl-BE" sz="2400" dirty="0" smtClean="0">
                <a:latin typeface="Walkway Bold" panose="00000400000000000000" pitchFamily="2" charset="0"/>
              </a:rPr>
              <a:t>treden met </a:t>
            </a:r>
            <a:r>
              <a:rPr lang="nl-BE" sz="2400" dirty="0">
                <a:latin typeface="Walkway Bold" panose="00000400000000000000" pitchFamily="2" charset="0"/>
              </a:rPr>
              <a:t>hulpverleners, diensten, het beleid, maar </a:t>
            </a:r>
            <a:r>
              <a:rPr lang="nl-BE" sz="2400" dirty="0" smtClean="0">
                <a:latin typeface="Walkway Bold" panose="00000400000000000000" pitchFamily="2" charset="0"/>
              </a:rPr>
              <a:t>óók omgekeerd met </a:t>
            </a:r>
            <a:r>
              <a:rPr lang="nl-BE" sz="2400" dirty="0">
                <a:latin typeface="Walkway Bold" panose="00000400000000000000" pitchFamily="2" charset="0"/>
              </a:rPr>
              <a:t>mensen in armoede die naar de hulpverlening </a:t>
            </a:r>
            <a:r>
              <a:rPr lang="nl-BE" sz="2400" dirty="0" smtClean="0">
                <a:latin typeface="Walkway Bold" panose="00000400000000000000" pitchFamily="2" charset="0"/>
              </a:rPr>
              <a:t>toe stappen</a:t>
            </a:r>
          </a:p>
          <a:p>
            <a:pPr marL="457200" lvl="1" indent="0">
              <a:lnSpc>
                <a:spcPct val="90000"/>
              </a:lnSpc>
              <a:buNone/>
              <a:defRPr/>
            </a:pPr>
            <a:endParaRPr lang="nl-BE" sz="2400" dirty="0" smtClean="0">
              <a:latin typeface="Walkway Bold" panose="00000400000000000000" pitchFamily="2" charset="0"/>
            </a:endParaRPr>
          </a:p>
          <a:p>
            <a:pPr lvl="1">
              <a:lnSpc>
                <a:spcPct val="90000"/>
              </a:lnSpc>
              <a:buFontTx/>
              <a:buChar char="-"/>
              <a:defRPr/>
            </a:pPr>
            <a:r>
              <a:rPr lang="nl-BE" sz="2400" dirty="0">
                <a:latin typeface="Walkway Bold" panose="00000400000000000000" pitchFamily="2" charset="0"/>
              </a:rPr>
              <a:t>Deze deskundigheid vanuit ervaring is uniek en aanvullend </a:t>
            </a:r>
            <a:r>
              <a:rPr lang="nl-BE" sz="2400">
                <a:latin typeface="Walkway Bold" panose="00000400000000000000" pitchFamily="2" charset="0"/>
              </a:rPr>
              <a:t>op </a:t>
            </a:r>
            <a:r>
              <a:rPr lang="nl-BE" sz="2400" smtClean="0">
                <a:latin typeface="Walkway Bold" panose="00000400000000000000" pitchFamily="2" charset="0"/>
              </a:rPr>
              <a:t>de andere aanwezige </a:t>
            </a:r>
            <a:r>
              <a:rPr lang="nl-BE" sz="2400" dirty="0">
                <a:latin typeface="Walkway Bold" panose="00000400000000000000" pitchFamily="2" charset="0"/>
              </a:rPr>
              <a:t>deskundigheden. Door deze extra invalshoek binnen te brengen en samen te leggen met andere expertises, kan men het aanbod naar mensen in armoede verbeteren. </a:t>
            </a:r>
            <a:endParaRPr lang="en-US" sz="2400" dirty="0">
              <a:latin typeface="Walkway Bold" panose="00000400000000000000" pitchFamily="2" charset="0"/>
            </a:endParaRPr>
          </a:p>
          <a:p>
            <a:pPr lvl="1">
              <a:lnSpc>
                <a:spcPct val="90000"/>
              </a:lnSpc>
              <a:buFontTx/>
              <a:buChar char="-"/>
              <a:defRPr/>
            </a:pPr>
            <a:endParaRPr lang="nl-BE" sz="2400" dirty="0">
              <a:solidFill>
                <a:srgbClr val="000000"/>
              </a:solidFill>
              <a:latin typeface="Walkway Bold" panose="00000400000000000000" pitchFamily="2" charset="0"/>
            </a:endParaRPr>
          </a:p>
          <a:p>
            <a:endParaRPr lang="en-US" dirty="0">
              <a:latin typeface="Walkway Bold" panose="00000400000000000000" pitchFamily="2" charset="0"/>
            </a:endParaRPr>
          </a:p>
        </p:txBody>
      </p:sp>
    </p:spTree>
    <p:extLst>
      <p:ext uri="{BB962C8B-B14F-4D97-AF65-F5344CB8AC3E}">
        <p14:creationId xmlns:p14="http://schemas.microsoft.com/office/powerpoint/2010/main" val="160959785"/>
      </p:ext>
    </p:extLst>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00392" y="5547239"/>
            <a:ext cx="944880" cy="1075944"/>
          </a:xfrm>
          <a:prstGeom prst="rect">
            <a:avLst/>
          </a:prstGeom>
        </p:spPr>
      </p:pic>
      <p:sp>
        <p:nvSpPr>
          <p:cNvPr id="3" name="Rectangle 2"/>
          <p:cNvSpPr/>
          <p:nvPr/>
        </p:nvSpPr>
        <p:spPr>
          <a:xfrm>
            <a:off x="4450813" y="3244334"/>
            <a:ext cx="242374" cy="369332"/>
          </a:xfrm>
          <a:prstGeom prst="rect">
            <a:avLst/>
          </a:prstGeom>
        </p:spPr>
        <p:txBody>
          <a:bodyPr wrap="none">
            <a:spAutoFit/>
          </a:bodyPr>
          <a:lstStyle/>
          <a:p>
            <a:r>
              <a:rPr lang="en-US" dirty="0">
                <a:solidFill>
                  <a:srgbClr val="000000"/>
                </a:solidFill>
                <a:latin typeface="Times New Roman" panose="02020603050405020304" pitchFamily="18" charset="0"/>
              </a:rPr>
              <a:t> </a:t>
            </a:r>
            <a:endParaRPr lang="en-US" dirty="0"/>
          </a:p>
        </p:txBody>
      </p:sp>
      <p:sp>
        <p:nvSpPr>
          <p:cNvPr id="7" name="Rectangle 6"/>
          <p:cNvSpPr/>
          <p:nvPr/>
        </p:nvSpPr>
        <p:spPr>
          <a:xfrm>
            <a:off x="603913" y="212735"/>
            <a:ext cx="7936173" cy="6801862"/>
          </a:xfrm>
          <a:prstGeom prst="rect">
            <a:avLst/>
          </a:prstGeom>
        </p:spPr>
        <p:txBody>
          <a:bodyPr wrap="square">
            <a:spAutoFit/>
          </a:bodyPr>
          <a:lstStyle/>
          <a:p>
            <a:pPr algn="ctr"/>
            <a:r>
              <a:rPr lang="nl-BE" sz="2800" b="1" dirty="0">
                <a:latin typeface="Walkway Bold" panose="00000400000000000000" pitchFamily="2" charset="0"/>
                <a:ea typeface="Times New Roman" panose="02020603050405020304" pitchFamily="18" charset="0"/>
              </a:rPr>
              <a:t>Waarom werken met ervaringsdeskundigen</a:t>
            </a:r>
            <a:r>
              <a:rPr lang="nl-BE" sz="2800" b="1" dirty="0" smtClean="0">
                <a:latin typeface="Walkway Bold" panose="00000400000000000000" pitchFamily="2" charset="0"/>
                <a:ea typeface="Times New Roman" panose="02020603050405020304" pitchFamily="18" charset="0"/>
              </a:rPr>
              <a:t>?</a:t>
            </a:r>
          </a:p>
          <a:p>
            <a:endParaRPr lang="en-US" sz="3600" b="1" dirty="0">
              <a:latin typeface="Walkway Bold" panose="00000400000000000000" pitchFamily="2" charset="0"/>
              <a:ea typeface="Times New Roman" panose="02020603050405020304" pitchFamily="18" charset="0"/>
            </a:endParaRPr>
          </a:p>
          <a:p>
            <a:pPr algn="ctr"/>
            <a:r>
              <a:rPr lang="nl-BE" sz="2400" dirty="0">
                <a:latin typeface="Walkway Bold" panose="00000400000000000000" pitchFamily="2" charset="0"/>
                <a:ea typeface="Times New Roman" panose="02020603050405020304" pitchFamily="18" charset="0"/>
              </a:rPr>
              <a:t>Werken met een opgeleide ervaringsdeskundigen in armoede en sociale uitsluiting vergoot de aandacht voor armoede in je organisatie. Opgeleide ervaringsdeskundigen doen je stil staan bij wat het betekent om in armoede te leven</a:t>
            </a:r>
            <a:r>
              <a:rPr lang="nl-BE" sz="2400" dirty="0" smtClean="0">
                <a:latin typeface="Walkway Bold" panose="00000400000000000000" pitchFamily="2" charset="0"/>
                <a:ea typeface="Times New Roman" panose="02020603050405020304" pitchFamily="18" charset="0"/>
              </a:rPr>
              <a:t>.</a:t>
            </a:r>
          </a:p>
          <a:p>
            <a:pPr algn="ctr"/>
            <a:endParaRPr lang="nl-BE" b="1" dirty="0">
              <a:latin typeface="Walkway Bold" panose="00000400000000000000" pitchFamily="2" charset="0"/>
              <a:ea typeface="Times New Roman" panose="02020603050405020304" pitchFamily="18" charset="0"/>
            </a:endParaRPr>
          </a:p>
          <a:p>
            <a:pPr algn="ctr"/>
            <a:r>
              <a:rPr lang="nl-NL" b="1" dirty="0">
                <a:latin typeface="Walkway Bold" panose="00000400000000000000" pitchFamily="2" charset="0"/>
                <a:ea typeface="Times New Roman" panose="02020603050405020304" pitchFamily="18" charset="0"/>
              </a:rPr>
              <a:t>Drie voornaamste redenen waarom organisaties samenwerken met een opgeleide ervaringsdeskundigen in armoede en sociale uitsluiting </a:t>
            </a:r>
            <a:r>
              <a:rPr lang="nl-NL" b="1" dirty="0" smtClean="0">
                <a:latin typeface="Walkway Bold" panose="00000400000000000000" pitchFamily="2" charset="0"/>
                <a:ea typeface="Times New Roman" panose="02020603050405020304" pitchFamily="18" charset="0"/>
              </a:rPr>
              <a:t>zijn</a:t>
            </a:r>
          </a:p>
          <a:p>
            <a:pPr algn="ctr"/>
            <a:endParaRPr lang="nl-NL" b="1" dirty="0" smtClean="0">
              <a:latin typeface="Walkway Bold" panose="00000400000000000000" pitchFamily="2" charset="0"/>
              <a:ea typeface="Times New Roman" panose="02020603050405020304" pitchFamily="18" charset="0"/>
            </a:endParaRPr>
          </a:p>
          <a:p>
            <a:pPr algn="ctr"/>
            <a:r>
              <a:rPr lang="nl-NL" dirty="0" smtClean="0">
                <a:latin typeface="Walkway Bold" panose="00000400000000000000" pitchFamily="2" charset="0"/>
                <a:ea typeface="Times New Roman" panose="02020603050405020304" pitchFamily="18" charset="0"/>
              </a:rPr>
              <a:t> •</a:t>
            </a:r>
            <a:r>
              <a:rPr lang="nl-NL" dirty="0">
                <a:latin typeface="Walkway Bold" panose="00000400000000000000" pitchFamily="2" charset="0"/>
                <a:ea typeface="Times New Roman" panose="02020603050405020304" pitchFamily="18" charset="0"/>
              </a:rPr>
              <a:t>	 Om de hulp- en dienstverlening beter te doen aansluiten op de noden van mensen in armoede </a:t>
            </a:r>
            <a:endParaRPr lang="nl-NL" dirty="0" smtClean="0">
              <a:latin typeface="Walkway Bold" panose="00000400000000000000" pitchFamily="2" charset="0"/>
              <a:ea typeface="Times New Roman" panose="02020603050405020304" pitchFamily="18" charset="0"/>
            </a:endParaRPr>
          </a:p>
          <a:p>
            <a:pPr algn="ctr"/>
            <a:endParaRPr lang="nl-NL" dirty="0">
              <a:latin typeface="Walkway Bold" panose="00000400000000000000" pitchFamily="2" charset="0"/>
              <a:ea typeface="Times New Roman" panose="02020603050405020304" pitchFamily="18" charset="0"/>
            </a:endParaRPr>
          </a:p>
          <a:p>
            <a:pPr algn="ctr"/>
            <a:r>
              <a:rPr lang="nl-NL" dirty="0" smtClean="0">
                <a:latin typeface="Walkway Bold" panose="00000400000000000000" pitchFamily="2" charset="0"/>
                <a:ea typeface="Times New Roman" panose="02020603050405020304" pitchFamily="18" charset="0"/>
              </a:rPr>
              <a:t> •</a:t>
            </a:r>
            <a:r>
              <a:rPr lang="nl-NL" dirty="0">
                <a:latin typeface="Walkway Bold" panose="00000400000000000000" pitchFamily="2" charset="0"/>
                <a:ea typeface="Times New Roman" panose="02020603050405020304" pitchFamily="18" charset="0"/>
              </a:rPr>
              <a:t>	 Om de toegankelijkheid van je dienstverlening te verhogen voor mensen in </a:t>
            </a:r>
            <a:r>
              <a:rPr lang="nl-NL" dirty="0" smtClean="0">
                <a:latin typeface="Walkway Bold" panose="00000400000000000000" pitchFamily="2" charset="0"/>
                <a:ea typeface="Times New Roman" panose="02020603050405020304" pitchFamily="18" charset="0"/>
              </a:rPr>
              <a:t>armoede</a:t>
            </a:r>
          </a:p>
          <a:p>
            <a:pPr algn="ctr"/>
            <a:endParaRPr lang="nl-NL" dirty="0" smtClean="0">
              <a:latin typeface="Walkway Bold" panose="00000400000000000000" pitchFamily="2" charset="0"/>
              <a:ea typeface="Times New Roman" panose="02020603050405020304" pitchFamily="18" charset="0"/>
            </a:endParaRPr>
          </a:p>
          <a:p>
            <a:r>
              <a:rPr lang="nl-NL" dirty="0" smtClean="0">
                <a:latin typeface="Walkway Bold" panose="00000400000000000000" pitchFamily="2" charset="0"/>
                <a:ea typeface="Times New Roman" panose="02020603050405020304" pitchFamily="18" charset="0"/>
              </a:rPr>
              <a:t>    •</a:t>
            </a:r>
            <a:r>
              <a:rPr lang="nl-NL" dirty="0">
                <a:latin typeface="Walkway Bold" panose="00000400000000000000" pitchFamily="2" charset="0"/>
                <a:ea typeface="Times New Roman" panose="02020603050405020304" pitchFamily="18" charset="0"/>
              </a:rPr>
              <a:t>	</a:t>
            </a:r>
            <a:r>
              <a:rPr lang="nl-NL" dirty="0" smtClean="0">
                <a:latin typeface="Walkway Bold" panose="00000400000000000000" pitchFamily="2" charset="0"/>
                <a:ea typeface="Times New Roman" panose="02020603050405020304" pitchFamily="18" charset="0"/>
              </a:rPr>
              <a:t>    </a:t>
            </a:r>
            <a:r>
              <a:rPr lang="nl-NL" dirty="0">
                <a:latin typeface="Walkway Bold" panose="00000400000000000000" pitchFamily="2" charset="0"/>
                <a:ea typeface="Times New Roman" panose="02020603050405020304" pitchFamily="18" charset="0"/>
              </a:rPr>
              <a:t>Om de participatie van mensen in armoede te verhogen</a:t>
            </a:r>
          </a:p>
          <a:p>
            <a:pPr algn="ctr"/>
            <a:endParaRPr lang="nl-BE" sz="2400" dirty="0" smtClean="0">
              <a:solidFill>
                <a:srgbClr val="6F6F6F"/>
              </a:solidFill>
              <a:latin typeface="Walkway Bold" panose="00000400000000000000" pitchFamily="2" charset="0"/>
              <a:ea typeface="Times New Roman" panose="02020603050405020304" pitchFamily="18" charset="0"/>
            </a:endParaRPr>
          </a:p>
          <a:p>
            <a:pPr>
              <a:lnSpc>
                <a:spcPts val="1800"/>
              </a:lnSpc>
            </a:pPr>
            <a:endParaRPr lang="nl-BE" dirty="0">
              <a:solidFill>
                <a:srgbClr val="6F6F6F"/>
              </a:solidFill>
              <a:effectLst/>
              <a:latin typeface="Walkway Bold" panose="00000400000000000000" pitchFamily="2" charset="0"/>
              <a:ea typeface="Times New Roman" panose="02020603050405020304" pitchFamily="18" charset="0"/>
            </a:endParaRPr>
          </a:p>
          <a:p>
            <a:pPr>
              <a:lnSpc>
                <a:spcPts val="1800"/>
              </a:lnSpc>
            </a:pPr>
            <a:endParaRPr lang="en-US" dirty="0">
              <a:effectLst/>
              <a:latin typeface="Walkway Bold" panose="00000400000000000000" pitchFamily="2" charset="0"/>
              <a:ea typeface="Times New Roman" panose="02020603050405020304" pitchFamily="18" charset="0"/>
            </a:endParaRPr>
          </a:p>
        </p:txBody>
      </p:sp>
    </p:spTree>
    <p:extLst>
      <p:ext uri="{BB962C8B-B14F-4D97-AF65-F5344CB8AC3E}">
        <p14:creationId xmlns:p14="http://schemas.microsoft.com/office/powerpoint/2010/main" val="2324180073"/>
      </p:ext>
    </p:extLst>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00392" y="5547239"/>
            <a:ext cx="944880" cy="1075944"/>
          </a:xfrm>
          <a:prstGeom prst="rect">
            <a:avLst/>
          </a:prstGeom>
        </p:spPr>
      </p:pic>
      <p:pic>
        <p:nvPicPr>
          <p:cNvPr id="5" name="Afbeelding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79712" y="5938076"/>
            <a:ext cx="3528432" cy="597406"/>
          </a:xfrm>
          <a:prstGeom prst="rect">
            <a:avLst/>
          </a:prstGeom>
        </p:spPr>
      </p:pic>
      <p:sp>
        <p:nvSpPr>
          <p:cNvPr id="3" name="Rectangle 2"/>
          <p:cNvSpPr/>
          <p:nvPr/>
        </p:nvSpPr>
        <p:spPr>
          <a:xfrm>
            <a:off x="4450813" y="3244334"/>
            <a:ext cx="242374" cy="369332"/>
          </a:xfrm>
          <a:prstGeom prst="rect">
            <a:avLst/>
          </a:prstGeom>
        </p:spPr>
        <p:txBody>
          <a:bodyPr wrap="none">
            <a:spAutoFit/>
          </a:bodyPr>
          <a:lstStyle/>
          <a:p>
            <a:r>
              <a:rPr lang="en-US" dirty="0">
                <a:solidFill>
                  <a:srgbClr val="000000"/>
                </a:solidFill>
                <a:latin typeface="Times New Roman" panose="02020603050405020304" pitchFamily="18" charset="0"/>
              </a:rPr>
              <a:t> </a:t>
            </a:r>
            <a:endParaRPr lang="en-US" dirty="0"/>
          </a:p>
        </p:txBody>
      </p:sp>
      <p:sp>
        <p:nvSpPr>
          <p:cNvPr id="7" name="Rectangle 6"/>
          <p:cNvSpPr/>
          <p:nvPr/>
        </p:nvSpPr>
        <p:spPr>
          <a:xfrm>
            <a:off x="494731" y="504351"/>
            <a:ext cx="8154537" cy="2439257"/>
          </a:xfrm>
          <a:prstGeom prst="rect">
            <a:avLst/>
          </a:prstGeom>
        </p:spPr>
        <p:txBody>
          <a:bodyPr wrap="square">
            <a:spAutoFit/>
          </a:bodyPr>
          <a:lstStyle/>
          <a:p>
            <a:pPr>
              <a:lnSpc>
                <a:spcPct val="107000"/>
              </a:lnSpc>
              <a:spcAft>
                <a:spcPts val="800"/>
              </a:spcAft>
            </a:pPr>
            <a:r>
              <a:rPr lang="nl-BE" sz="2800" b="1" kern="1800" dirty="0">
                <a:latin typeface="Walkway Bold" panose="00000400000000000000" pitchFamily="2" charset="0"/>
                <a:ea typeface="Champagne &amp; Limousines" panose="020B0502020202020204" pitchFamily="34" charset="0"/>
                <a:cs typeface="Times New Roman" panose="02020603050405020304" pitchFamily="18" charset="0"/>
              </a:rPr>
              <a:t>Hoe een beroep doen op een ervaringsdeskundige</a:t>
            </a:r>
            <a:r>
              <a:rPr lang="nl-BE" sz="2800" b="1" kern="1800" dirty="0" smtClean="0">
                <a:latin typeface="Walkway Bold" panose="00000400000000000000" pitchFamily="2" charset="0"/>
                <a:ea typeface="Champagne &amp; Limousines" panose="020B0502020202020204" pitchFamily="34" charset="0"/>
                <a:cs typeface="Times New Roman" panose="02020603050405020304" pitchFamily="18" charset="0"/>
              </a:rPr>
              <a:t>?</a:t>
            </a:r>
          </a:p>
          <a:p>
            <a:pPr>
              <a:lnSpc>
                <a:spcPct val="107000"/>
              </a:lnSpc>
              <a:spcAft>
                <a:spcPts val="800"/>
              </a:spcAft>
            </a:pPr>
            <a:endParaRPr lang="en-US" dirty="0">
              <a:latin typeface="Walkway Bold" panose="00000400000000000000" pitchFamily="2" charset="0"/>
              <a:ea typeface="Champagne &amp; Limousines" panose="020B0502020202020204" pitchFamily="34" charset="0"/>
              <a:cs typeface="Times New Roman" panose="02020603050405020304" pitchFamily="18" charset="0"/>
            </a:endParaRPr>
          </a:p>
          <a:p>
            <a:pPr>
              <a:lnSpc>
                <a:spcPts val="1800"/>
              </a:lnSpc>
            </a:pPr>
            <a:r>
              <a:rPr lang="nl-BE" sz="2400" dirty="0">
                <a:latin typeface="Walkway Bold" panose="00000400000000000000" pitchFamily="2" charset="0"/>
                <a:ea typeface="Champagne &amp; Limousines" panose="020B0502020202020204" pitchFamily="34" charset="0"/>
                <a:cs typeface="Times New Roman" panose="02020603050405020304" pitchFamily="18" charset="0"/>
              </a:rPr>
              <a:t>Je kan een ervaringsdeskundige aanwerven of tijdelijk inhuren (met of zonder een vormingswerker) voor een vorming, of voor een korte of deeltijdse opdracht via </a:t>
            </a:r>
            <a:r>
              <a:rPr lang="nl-BE" sz="2400" b="1" dirty="0">
                <a:latin typeface="Walkway Bold" panose="00000400000000000000" pitchFamily="2" charset="0"/>
                <a:ea typeface="Champagne &amp; Limousines" panose="020B0502020202020204" pitchFamily="34" charset="0"/>
                <a:cs typeface="Times New Roman" panose="02020603050405020304" pitchFamily="18" charset="0"/>
              </a:rPr>
              <a:t>Tao-Armoede.</a:t>
            </a:r>
            <a:endParaRPr lang="en-US" sz="2000" b="1" dirty="0">
              <a:effectLst/>
              <a:latin typeface="Walkway Bold" panose="00000400000000000000" pitchFamily="2" charset="0"/>
              <a:ea typeface="Champagne &amp; Limousines" panose="020B0502020202020204" pitchFamily="34" charset="0"/>
              <a:cs typeface="Times New Roman" panose="02020603050405020304" pitchFamily="18" charset="0"/>
            </a:endParaRPr>
          </a:p>
        </p:txBody>
      </p:sp>
      <p:sp>
        <p:nvSpPr>
          <p:cNvPr id="9" name="Rectangle 8"/>
          <p:cNvSpPr/>
          <p:nvPr/>
        </p:nvSpPr>
        <p:spPr>
          <a:xfrm>
            <a:off x="494730" y="3092402"/>
            <a:ext cx="7605661" cy="2539157"/>
          </a:xfrm>
          <a:prstGeom prst="rect">
            <a:avLst/>
          </a:prstGeom>
        </p:spPr>
        <p:txBody>
          <a:bodyPr wrap="square">
            <a:spAutoFit/>
          </a:bodyPr>
          <a:lstStyle/>
          <a:p>
            <a:r>
              <a:rPr lang="en-US" sz="2800" b="1" dirty="0" err="1">
                <a:latin typeface="Walkway Bold" panose="00000400000000000000" pitchFamily="2" charset="0"/>
                <a:ea typeface="Times New Roman" panose="02020603050405020304" pitchFamily="18" charset="0"/>
              </a:rPr>
              <a:t>Waar</a:t>
            </a:r>
            <a:r>
              <a:rPr lang="en-US" sz="2800" b="1" dirty="0">
                <a:latin typeface="Walkway Bold" panose="00000400000000000000" pitchFamily="2" charset="0"/>
                <a:ea typeface="Times New Roman" panose="02020603050405020304" pitchFamily="18" charset="0"/>
              </a:rPr>
              <a:t> </a:t>
            </a:r>
            <a:r>
              <a:rPr lang="en-US" sz="2800" b="1" dirty="0" err="1" smtClean="0">
                <a:latin typeface="Walkway Bold" panose="00000400000000000000" pitchFamily="2" charset="0"/>
                <a:ea typeface="Times New Roman" panose="02020603050405020304" pitchFamily="18" charset="0"/>
              </a:rPr>
              <a:t>kunnen</a:t>
            </a:r>
            <a:r>
              <a:rPr lang="en-US" sz="2800" b="1" dirty="0" smtClean="0">
                <a:latin typeface="Walkway Bold" panose="00000400000000000000" pitchFamily="2" charset="0"/>
                <a:ea typeface="Times New Roman" panose="02020603050405020304" pitchFamily="18" charset="0"/>
              </a:rPr>
              <a:t> </a:t>
            </a:r>
            <a:r>
              <a:rPr lang="en-US" sz="2800" b="1" dirty="0" err="1" smtClean="0">
                <a:latin typeface="Walkway Bold" panose="00000400000000000000" pitchFamily="2" charset="0"/>
                <a:ea typeface="Times New Roman" panose="02020603050405020304" pitchFamily="18" charset="0"/>
              </a:rPr>
              <a:t>ervaringsdeskundigen</a:t>
            </a:r>
            <a:r>
              <a:rPr lang="en-US" sz="2800" b="1" dirty="0" smtClean="0">
                <a:latin typeface="Walkway Bold" panose="00000400000000000000" pitchFamily="2" charset="0"/>
                <a:ea typeface="Times New Roman" panose="02020603050405020304" pitchFamily="18" charset="0"/>
              </a:rPr>
              <a:t> </a:t>
            </a:r>
            <a:r>
              <a:rPr lang="en-US" sz="2800" b="1" dirty="0" err="1" smtClean="0">
                <a:latin typeface="Walkway Bold" panose="00000400000000000000" pitchFamily="2" charset="0"/>
                <a:ea typeface="Times New Roman" panose="02020603050405020304" pitchFamily="18" charset="0"/>
              </a:rPr>
              <a:t>ingezet</a:t>
            </a:r>
            <a:r>
              <a:rPr lang="en-US" sz="2800" b="1" dirty="0" smtClean="0">
                <a:latin typeface="Walkway Bold" panose="00000400000000000000" pitchFamily="2" charset="0"/>
                <a:ea typeface="Times New Roman" panose="02020603050405020304" pitchFamily="18" charset="0"/>
              </a:rPr>
              <a:t> </a:t>
            </a:r>
            <a:r>
              <a:rPr lang="en-US" sz="2800" b="1" dirty="0" err="1" smtClean="0">
                <a:latin typeface="Walkway Bold" panose="00000400000000000000" pitchFamily="2" charset="0"/>
                <a:ea typeface="Times New Roman" panose="02020603050405020304" pitchFamily="18" charset="0"/>
              </a:rPr>
              <a:t>worden</a:t>
            </a:r>
            <a:r>
              <a:rPr lang="en-US" sz="2800" b="1" dirty="0" smtClean="0">
                <a:latin typeface="Walkway Bold" panose="00000400000000000000" pitchFamily="2" charset="0"/>
                <a:ea typeface="Times New Roman" panose="02020603050405020304" pitchFamily="18" charset="0"/>
              </a:rPr>
              <a:t>?</a:t>
            </a:r>
          </a:p>
          <a:p>
            <a:endParaRPr lang="en-US" sz="2800" b="1" dirty="0">
              <a:latin typeface="Walkway Bold" panose="00000400000000000000" pitchFamily="2" charset="0"/>
              <a:ea typeface="Times New Roman" panose="02020603050405020304" pitchFamily="18" charset="0"/>
            </a:endParaRPr>
          </a:p>
          <a:p>
            <a:pPr>
              <a:lnSpc>
                <a:spcPts val="1800"/>
              </a:lnSpc>
            </a:pPr>
            <a:r>
              <a:rPr lang="nl-BE" sz="2400" dirty="0" smtClean="0">
                <a:latin typeface="Walkway Bold" panose="00000400000000000000" pitchFamily="2" charset="0"/>
                <a:ea typeface="Times New Roman" panose="02020603050405020304" pitchFamily="18" charset="0"/>
              </a:rPr>
              <a:t>Ervaringsdeskundigen werken in allerlei sectoren en organisaties die met de armoedeproblematiek te maken hebben. Enkele voorbeelden: OCMW’s, CAW’s, K&amp;G, pleegzorg, federale overheid, onderwijs, vakbonden, diensverleners en bedrijven, etc</a:t>
            </a:r>
            <a:endParaRPr lang="en-US" sz="2400" dirty="0">
              <a:latin typeface="Walkway Bold" panose="00000400000000000000" pitchFamily="2" charset="0"/>
              <a:ea typeface="Times New Roman" panose="02020603050405020304" pitchFamily="18" charset="0"/>
            </a:endParaRPr>
          </a:p>
        </p:txBody>
      </p:sp>
    </p:spTree>
    <p:extLst>
      <p:ext uri="{BB962C8B-B14F-4D97-AF65-F5344CB8AC3E}">
        <p14:creationId xmlns:p14="http://schemas.microsoft.com/office/powerpoint/2010/main" val="2186744839"/>
      </p:ext>
    </p:extLst>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00392" y="5547239"/>
            <a:ext cx="944880" cy="1075944"/>
          </a:xfrm>
          <a:prstGeom prst="rect">
            <a:avLst/>
          </a:prstGeom>
        </p:spPr>
      </p:pic>
      <p:pic>
        <p:nvPicPr>
          <p:cNvPr id="5" name="Afbeelding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79712" y="6025777"/>
            <a:ext cx="3528432" cy="597406"/>
          </a:xfrm>
          <a:prstGeom prst="rect">
            <a:avLst/>
          </a:prstGeom>
        </p:spPr>
      </p:pic>
      <p:sp>
        <p:nvSpPr>
          <p:cNvPr id="3" name="Rectangle 2"/>
          <p:cNvSpPr/>
          <p:nvPr/>
        </p:nvSpPr>
        <p:spPr>
          <a:xfrm>
            <a:off x="4450813" y="3244334"/>
            <a:ext cx="242374" cy="369332"/>
          </a:xfrm>
          <a:prstGeom prst="rect">
            <a:avLst/>
          </a:prstGeom>
        </p:spPr>
        <p:txBody>
          <a:bodyPr wrap="none">
            <a:spAutoFit/>
          </a:bodyPr>
          <a:lstStyle/>
          <a:p>
            <a:r>
              <a:rPr lang="en-US" dirty="0">
                <a:solidFill>
                  <a:srgbClr val="000000"/>
                </a:solidFill>
                <a:latin typeface="Times New Roman" panose="02020603050405020304" pitchFamily="18" charset="0"/>
              </a:rPr>
              <a:t> </a:t>
            </a:r>
            <a:endParaRPr lang="en-US" dirty="0"/>
          </a:p>
        </p:txBody>
      </p:sp>
      <p:pic>
        <p:nvPicPr>
          <p:cNvPr id="6" name="Afbeelding 4"/>
          <p:cNvPicPr>
            <a:picLocks noChangeAspect="1"/>
          </p:cNvPicPr>
          <p:nvPr/>
        </p:nvPicPr>
        <p:blipFill>
          <a:blip r:embed="rId5"/>
          <a:stretch>
            <a:fillRect/>
          </a:stretch>
        </p:blipFill>
        <p:spPr>
          <a:xfrm>
            <a:off x="489203" y="213335"/>
            <a:ext cx="1490509" cy="1002420"/>
          </a:xfrm>
          <a:prstGeom prst="rect">
            <a:avLst/>
          </a:prstGeom>
        </p:spPr>
      </p:pic>
      <p:sp>
        <p:nvSpPr>
          <p:cNvPr id="2" name="TextBox 1"/>
          <p:cNvSpPr txBox="1"/>
          <p:nvPr/>
        </p:nvSpPr>
        <p:spPr>
          <a:xfrm>
            <a:off x="2225826" y="368140"/>
            <a:ext cx="6046848" cy="830997"/>
          </a:xfrm>
          <a:prstGeom prst="rect">
            <a:avLst/>
          </a:prstGeom>
          <a:noFill/>
        </p:spPr>
        <p:txBody>
          <a:bodyPr wrap="none" rtlCol="0">
            <a:spAutoFit/>
          </a:bodyPr>
          <a:lstStyle/>
          <a:p>
            <a:r>
              <a:rPr lang="en-US" sz="2800" dirty="0" smtClean="0">
                <a:latin typeface="Walkway Bold" panose="00000400000000000000" pitchFamily="2" charset="0"/>
              </a:rPr>
              <a:t>Teams </a:t>
            </a:r>
            <a:r>
              <a:rPr lang="en-US" sz="2800" dirty="0" err="1" smtClean="0">
                <a:latin typeface="Walkway Bold" panose="00000400000000000000" pitchFamily="2" charset="0"/>
              </a:rPr>
              <a:t>voor</a:t>
            </a:r>
            <a:r>
              <a:rPr lang="en-US" sz="2800" dirty="0" smtClean="0">
                <a:latin typeface="Walkway Bold" panose="00000400000000000000" pitchFamily="2" charset="0"/>
              </a:rPr>
              <a:t> </a:t>
            </a:r>
            <a:r>
              <a:rPr lang="en-US" sz="2800" dirty="0" err="1" smtClean="0">
                <a:latin typeface="Walkway Bold" panose="00000400000000000000" pitchFamily="2" charset="0"/>
              </a:rPr>
              <a:t>Advies</a:t>
            </a:r>
            <a:r>
              <a:rPr lang="en-US" sz="2800" dirty="0" smtClean="0">
                <a:latin typeface="Walkway Bold" panose="00000400000000000000" pitchFamily="2" charset="0"/>
              </a:rPr>
              <a:t> </a:t>
            </a:r>
            <a:r>
              <a:rPr lang="en-US" sz="2800" dirty="0" err="1" smtClean="0">
                <a:latin typeface="Walkway Bold" panose="00000400000000000000" pitchFamily="2" charset="0"/>
              </a:rPr>
              <a:t>en</a:t>
            </a:r>
            <a:r>
              <a:rPr lang="en-US" sz="2800" dirty="0" smtClean="0">
                <a:latin typeface="Walkway Bold" panose="00000400000000000000" pitchFamily="2" charset="0"/>
              </a:rPr>
              <a:t> </a:t>
            </a:r>
            <a:r>
              <a:rPr lang="en-US" sz="2800" dirty="0" err="1" smtClean="0">
                <a:latin typeface="Walkway Bold" panose="00000400000000000000" pitchFamily="2" charset="0"/>
              </a:rPr>
              <a:t>Ondersteuning</a:t>
            </a:r>
            <a:endParaRPr lang="en-US" sz="2800" dirty="0" smtClean="0">
              <a:latin typeface="Walkway Bold" panose="00000400000000000000" pitchFamily="2" charset="0"/>
            </a:endParaRPr>
          </a:p>
          <a:p>
            <a:r>
              <a:rPr lang="en-US" sz="2000" dirty="0" smtClean="0">
                <a:solidFill>
                  <a:schemeClr val="bg1">
                    <a:lumMod val="50000"/>
                  </a:schemeClr>
                </a:solidFill>
                <a:latin typeface="Walkway Bold" panose="00000400000000000000" pitchFamily="2" charset="0"/>
              </a:rPr>
              <a:t>Is </a:t>
            </a:r>
            <a:r>
              <a:rPr lang="en-US" sz="2000" dirty="0" err="1" smtClean="0">
                <a:solidFill>
                  <a:schemeClr val="bg1">
                    <a:lumMod val="50000"/>
                  </a:schemeClr>
                </a:solidFill>
                <a:latin typeface="Walkway Bold" panose="00000400000000000000" pitchFamily="2" charset="0"/>
              </a:rPr>
              <a:t>een</a:t>
            </a:r>
            <a:r>
              <a:rPr lang="en-US" sz="2000" dirty="0" smtClean="0">
                <a:solidFill>
                  <a:schemeClr val="bg1">
                    <a:lumMod val="50000"/>
                  </a:schemeClr>
                </a:solidFill>
                <a:latin typeface="Walkway Bold" panose="00000400000000000000" pitchFamily="2" charset="0"/>
              </a:rPr>
              <a:t> </a:t>
            </a:r>
            <a:r>
              <a:rPr lang="en-US" sz="2000" dirty="0" err="1" smtClean="0">
                <a:solidFill>
                  <a:schemeClr val="bg1">
                    <a:lumMod val="50000"/>
                  </a:schemeClr>
                </a:solidFill>
                <a:latin typeface="Walkway Bold" panose="00000400000000000000" pitchFamily="2" charset="0"/>
              </a:rPr>
              <a:t>deelwerking</a:t>
            </a:r>
            <a:r>
              <a:rPr lang="en-US" sz="2000" dirty="0" smtClean="0">
                <a:solidFill>
                  <a:schemeClr val="bg1">
                    <a:lumMod val="50000"/>
                  </a:schemeClr>
                </a:solidFill>
                <a:latin typeface="Walkway Bold" panose="00000400000000000000" pitchFamily="2" charset="0"/>
              </a:rPr>
              <a:t> van </a:t>
            </a:r>
            <a:r>
              <a:rPr lang="en-US" sz="2000" dirty="0" err="1" smtClean="0">
                <a:solidFill>
                  <a:schemeClr val="bg1">
                    <a:lumMod val="50000"/>
                  </a:schemeClr>
                </a:solidFill>
                <a:latin typeface="Walkway Bold" panose="00000400000000000000" pitchFamily="2" charset="0"/>
              </a:rPr>
              <a:t>vzw</a:t>
            </a:r>
            <a:r>
              <a:rPr lang="en-US" sz="2000" dirty="0" smtClean="0">
                <a:solidFill>
                  <a:schemeClr val="bg1">
                    <a:lumMod val="50000"/>
                  </a:schemeClr>
                </a:solidFill>
                <a:latin typeface="Walkway Bold" panose="00000400000000000000" pitchFamily="2" charset="0"/>
              </a:rPr>
              <a:t> De Link.</a:t>
            </a:r>
            <a:endParaRPr lang="en-US" dirty="0">
              <a:solidFill>
                <a:schemeClr val="bg1">
                  <a:lumMod val="50000"/>
                </a:schemeClr>
              </a:solidFill>
              <a:latin typeface="Walkway Bold" panose="00000400000000000000" pitchFamily="2" charset="0"/>
            </a:endParaRPr>
          </a:p>
        </p:txBody>
      </p:sp>
      <p:sp>
        <p:nvSpPr>
          <p:cNvPr id="10" name="TextBox 9"/>
          <p:cNvSpPr txBox="1"/>
          <p:nvPr/>
        </p:nvSpPr>
        <p:spPr>
          <a:xfrm>
            <a:off x="55378" y="1562162"/>
            <a:ext cx="8834216" cy="1477328"/>
          </a:xfrm>
          <a:prstGeom prst="rect">
            <a:avLst/>
          </a:prstGeom>
          <a:noFill/>
        </p:spPr>
        <p:txBody>
          <a:bodyPr wrap="square" rtlCol="0">
            <a:spAutoFit/>
          </a:bodyPr>
          <a:lstStyle/>
          <a:p>
            <a:pPr lvl="1"/>
            <a:r>
              <a:rPr lang="en-US" b="1" dirty="0" err="1" smtClean="0">
                <a:latin typeface="Walkway Bold" panose="00000400000000000000" pitchFamily="2" charset="0"/>
              </a:rPr>
              <a:t>Vorming</a:t>
            </a:r>
            <a:r>
              <a:rPr lang="en-US" dirty="0" smtClean="0">
                <a:latin typeface="Walkway Bold" panose="00000400000000000000" pitchFamily="2" charset="0"/>
              </a:rPr>
              <a:t> - </a:t>
            </a:r>
            <a:r>
              <a:rPr lang="nl-NL" dirty="0">
                <a:latin typeface="Walkway Bold" panose="00000400000000000000" pitchFamily="2" charset="0"/>
              </a:rPr>
              <a:t>In een vorming brengen we algemene </a:t>
            </a:r>
            <a:r>
              <a:rPr lang="nl-NL" dirty="0" smtClean="0">
                <a:latin typeface="Walkway Bold" panose="00000400000000000000" pitchFamily="2" charset="0"/>
              </a:rPr>
              <a:t>inzichten in </a:t>
            </a:r>
            <a:r>
              <a:rPr lang="nl-NL" dirty="0">
                <a:latin typeface="Walkway Bold" panose="00000400000000000000" pitchFamily="2" charset="0"/>
              </a:rPr>
              <a:t>armoede, met de focus op de belevingswereld. We geven handvaten aan de deelnemers om te kijken naar de eigen manier van werken en op zoek te gaan naar de missing link binnen de eigen werking en de eigen organisatie.</a:t>
            </a:r>
          </a:p>
          <a:p>
            <a:endParaRPr lang="en-US" dirty="0">
              <a:latin typeface="Walkway Bold" panose="00000400000000000000" pitchFamily="2" charset="0"/>
            </a:endParaRPr>
          </a:p>
        </p:txBody>
      </p:sp>
      <p:sp>
        <p:nvSpPr>
          <p:cNvPr id="11" name="Rectangle 10"/>
          <p:cNvSpPr/>
          <p:nvPr/>
        </p:nvSpPr>
        <p:spPr>
          <a:xfrm>
            <a:off x="55378" y="2875002"/>
            <a:ext cx="8476903" cy="1477328"/>
          </a:xfrm>
          <a:prstGeom prst="rect">
            <a:avLst/>
          </a:prstGeom>
        </p:spPr>
        <p:txBody>
          <a:bodyPr wrap="square">
            <a:spAutoFit/>
          </a:bodyPr>
          <a:lstStyle/>
          <a:p>
            <a:pPr lvl="1"/>
            <a:r>
              <a:rPr lang="en-US" b="1" dirty="0" smtClean="0">
                <a:latin typeface="Walkway Bold" panose="00000400000000000000" pitchFamily="2" charset="0"/>
              </a:rPr>
              <a:t>Coaching</a:t>
            </a:r>
            <a:r>
              <a:rPr lang="en-US" dirty="0" smtClean="0">
                <a:latin typeface="Walkway Bold" panose="00000400000000000000" pitchFamily="2" charset="0"/>
              </a:rPr>
              <a:t> - </a:t>
            </a:r>
            <a:r>
              <a:rPr lang="nl-NL" dirty="0">
                <a:latin typeface="Walkway Bold" panose="00000400000000000000" pitchFamily="2" charset="0"/>
              </a:rPr>
              <a:t>Om dieper in te kunnen gaan op concrete werkvragen bieden we coaching aan. In kleinere groepen gaan we aan de slag. We zoeken samen met de deelnemers naar manieren om het eigen aanbod beter af te stemmen op de noden van mensen in armoede. Coaching kan in functie van de cliënten en op organisatieniveau gevraagd worden.</a:t>
            </a:r>
            <a:endParaRPr lang="en-US" dirty="0">
              <a:latin typeface="Walkway Bold" panose="00000400000000000000" pitchFamily="2" charset="0"/>
            </a:endParaRPr>
          </a:p>
        </p:txBody>
      </p:sp>
      <p:sp>
        <p:nvSpPr>
          <p:cNvPr id="12" name="Rectangle 11"/>
          <p:cNvSpPr/>
          <p:nvPr/>
        </p:nvSpPr>
        <p:spPr>
          <a:xfrm>
            <a:off x="95929" y="4664939"/>
            <a:ext cx="8476903" cy="1200329"/>
          </a:xfrm>
          <a:prstGeom prst="rect">
            <a:avLst/>
          </a:prstGeom>
        </p:spPr>
        <p:txBody>
          <a:bodyPr wrap="square">
            <a:spAutoFit/>
          </a:bodyPr>
          <a:lstStyle/>
          <a:p>
            <a:pPr lvl="1"/>
            <a:r>
              <a:rPr lang="en-US" b="1" dirty="0" err="1" smtClean="0">
                <a:latin typeface="Walkway Bold" panose="00000400000000000000" pitchFamily="2" charset="0"/>
              </a:rPr>
              <a:t>Advies</a:t>
            </a:r>
            <a:r>
              <a:rPr lang="en-US" dirty="0" smtClean="0">
                <a:latin typeface="Walkway Bold" panose="00000400000000000000" pitchFamily="2" charset="0"/>
              </a:rPr>
              <a:t> - </a:t>
            </a:r>
            <a:r>
              <a:rPr lang="nl-NL" dirty="0">
                <a:latin typeface="Walkway Bold" panose="00000400000000000000" pitchFamily="2" charset="0"/>
              </a:rPr>
              <a:t>We geven ook advies aan organisaties: concrete tips rond toegankelijkheid en het verlagen van drempels voor mensen in armoede. Dit kan voor o.a. publicaties, websites, promotiemateriaal, de inrichting van lokalen, knelpunten in procedures, voorbereiding van projecten, …</a:t>
            </a:r>
            <a:r>
              <a:rPr lang="nl-NL" dirty="0" smtClean="0">
                <a:solidFill>
                  <a:srgbClr val="8C6E4B"/>
                </a:solidFill>
                <a:latin typeface="Walkway Bold" panose="00000400000000000000" pitchFamily="2" charset="0"/>
              </a:rPr>
              <a:t>.</a:t>
            </a:r>
            <a:endParaRPr lang="en-US" dirty="0">
              <a:latin typeface="Walkway Bold" panose="00000400000000000000" pitchFamily="2" charset="0"/>
            </a:endParaRPr>
          </a:p>
        </p:txBody>
      </p:sp>
    </p:spTree>
    <p:extLst>
      <p:ext uri="{BB962C8B-B14F-4D97-AF65-F5344CB8AC3E}">
        <p14:creationId xmlns:p14="http://schemas.microsoft.com/office/powerpoint/2010/main" val="3206306337"/>
      </p:ext>
    </p:extLst>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00392" y="5547239"/>
            <a:ext cx="944880" cy="1075944"/>
          </a:xfrm>
          <a:prstGeom prst="rect">
            <a:avLst/>
          </a:prstGeom>
        </p:spPr>
      </p:pic>
      <p:pic>
        <p:nvPicPr>
          <p:cNvPr id="5" name="Afbeelding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79712" y="5938076"/>
            <a:ext cx="3528432" cy="597406"/>
          </a:xfrm>
          <a:prstGeom prst="rect">
            <a:avLst/>
          </a:prstGeom>
        </p:spPr>
      </p:pic>
      <p:sp>
        <p:nvSpPr>
          <p:cNvPr id="3" name="Rectangle 2"/>
          <p:cNvSpPr/>
          <p:nvPr/>
        </p:nvSpPr>
        <p:spPr>
          <a:xfrm>
            <a:off x="4450813" y="3244334"/>
            <a:ext cx="242374" cy="369332"/>
          </a:xfrm>
          <a:prstGeom prst="rect">
            <a:avLst/>
          </a:prstGeom>
        </p:spPr>
        <p:txBody>
          <a:bodyPr wrap="none">
            <a:spAutoFit/>
          </a:bodyPr>
          <a:lstStyle/>
          <a:p>
            <a:r>
              <a:rPr lang="en-US" dirty="0">
                <a:solidFill>
                  <a:srgbClr val="000000"/>
                </a:solidFill>
                <a:latin typeface="Times New Roman" panose="02020603050405020304" pitchFamily="18" charset="0"/>
              </a:rPr>
              <a:t> </a:t>
            </a:r>
            <a:endParaRPr lang="en-US" dirty="0"/>
          </a:p>
        </p:txBody>
      </p:sp>
      <p:sp>
        <p:nvSpPr>
          <p:cNvPr id="2" name="Rectangle 1"/>
          <p:cNvSpPr/>
          <p:nvPr/>
        </p:nvSpPr>
        <p:spPr>
          <a:xfrm>
            <a:off x="1127212" y="1297038"/>
            <a:ext cx="7702889" cy="3894592"/>
          </a:xfrm>
          <a:prstGeom prst="rect">
            <a:avLst/>
          </a:prstGeom>
        </p:spPr>
        <p:txBody>
          <a:bodyPr wrap="square">
            <a:spAutoFit/>
          </a:bodyPr>
          <a:lstStyle/>
          <a:p>
            <a:pPr algn="just">
              <a:lnSpc>
                <a:spcPct val="150000"/>
              </a:lnSpc>
            </a:pPr>
            <a:r>
              <a:rPr lang="nl-NL" sz="2400" dirty="0">
                <a:latin typeface="Walkway Bold" panose="00000400000000000000" pitchFamily="2" charset="0"/>
              </a:rPr>
              <a:t>Organisaties kunnen een opgeleide ervaringsdeskundige van TAO Armoede inhuren voor korte en langdurige opdrachten. De organisatie zorgt dan zelf voor een tandempartner. Samen met de vormingswerker van TAO Armoede worden afspraken gemaakt voor de voorbereiding, de tussentijdse evaluatie en de eindevaluatie van de opdracht.</a:t>
            </a:r>
            <a:endParaRPr lang="en-US" sz="2400" dirty="0">
              <a:latin typeface="Walkway Bold" panose="00000400000000000000" pitchFamily="2" charset="0"/>
            </a:endParaRPr>
          </a:p>
        </p:txBody>
      </p:sp>
      <p:sp>
        <p:nvSpPr>
          <p:cNvPr id="6" name="TextBox 5"/>
          <p:cNvSpPr txBox="1"/>
          <p:nvPr/>
        </p:nvSpPr>
        <p:spPr>
          <a:xfrm>
            <a:off x="396586" y="335150"/>
            <a:ext cx="3919663" cy="707886"/>
          </a:xfrm>
          <a:prstGeom prst="rect">
            <a:avLst/>
          </a:prstGeom>
          <a:noFill/>
        </p:spPr>
        <p:txBody>
          <a:bodyPr wrap="none" rtlCol="0">
            <a:spAutoFit/>
          </a:bodyPr>
          <a:lstStyle/>
          <a:p>
            <a:r>
              <a:rPr lang="en-US" sz="4000" dirty="0" smtClean="0">
                <a:latin typeface="Walkway Black" panose="00000400000000000000" pitchFamily="2" charset="0"/>
              </a:rPr>
              <a:t>Expertise </a:t>
            </a:r>
            <a:r>
              <a:rPr lang="en-US" sz="4000" dirty="0" err="1" smtClean="0">
                <a:latin typeface="Walkway Black" panose="00000400000000000000" pitchFamily="2" charset="0"/>
              </a:rPr>
              <a:t>inhuren</a:t>
            </a:r>
            <a:endParaRPr lang="en-US" sz="4000" dirty="0">
              <a:latin typeface="Walkway Black" panose="00000400000000000000" pitchFamily="2" charset="0"/>
            </a:endParaRPr>
          </a:p>
        </p:txBody>
      </p:sp>
    </p:spTree>
    <p:extLst>
      <p:ext uri="{BB962C8B-B14F-4D97-AF65-F5344CB8AC3E}">
        <p14:creationId xmlns:p14="http://schemas.microsoft.com/office/powerpoint/2010/main" val="1193851000"/>
      </p:ext>
    </p:extLst>
  </p:cSld>
  <p:clrMapOvr>
    <a:masterClrMapping/>
  </p:clrMapOvr>
  <p:transition spd="slow">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8364" y="-95534"/>
            <a:ext cx="9648967" cy="801123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3" name="Tijdelijke aanduiding voor inhoud 2"/>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567194"/>
            <a:ext cx="9140283" cy="5268036"/>
          </a:xfrm>
        </p:spPr>
      </p:pic>
    </p:spTree>
    <p:extLst>
      <p:ext uri="{BB962C8B-B14F-4D97-AF65-F5344CB8AC3E}">
        <p14:creationId xmlns:p14="http://schemas.microsoft.com/office/powerpoint/2010/main" val="2442128784"/>
      </p:ext>
    </p:extLst>
  </p:cSld>
  <p:clrMapOvr>
    <a:masterClrMapping/>
  </p:clrMapOvr>
  <p:transition spd="slow">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a:xfrm>
            <a:off x="1828800" y="274638"/>
            <a:ext cx="6858000" cy="1143000"/>
          </a:xfrm>
        </p:spPr>
        <p:txBody>
          <a:bodyPr>
            <a:normAutofit/>
          </a:bodyPr>
          <a:lstStyle/>
          <a:p>
            <a:pPr algn="r"/>
            <a:r>
              <a:rPr lang="nl-BE" dirty="0">
                <a:latin typeface="Walkway Bold" panose="00000400000000000000" pitchFamily="2" charset="0"/>
              </a:rPr>
              <a:t>Contactgegevens</a:t>
            </a:r>
          </a:p>
        </p:txBody>
      </p:sp>
      <p:sp>
        <p:nvSpPr>
          <p:cNvPr id="8" name="Tijdelijke aanduiding voor inhoud 7"/>
          <p:cNvSpPr>
            <a:spLocks noGrp="1"/>
          </p:cNvSpPr>
          <p:nvPr>
            <p:ph idx="1"/>
          </p:nvPr>
        </p:nvSpPr>
        <p:spPr>
          <a:xfrm>
            <a:off x="423044" y="1346009"/>
            <a:ext cx="8229600" cy="4698579"/>
          </a:xfrm>
        </p:spPr>
        <p:txBody>
          <a:bodyPr vert="horz" lIns="91440" tIns="45720" rIns="91440" bIns="45720" rtlCol="0" anchor="t">
            <a:normAutofit fontScale="85000" lnSpcReduction="20000"/>
          </a:bodyPr>
          <a:lstStyle/>
          <a:p>
            <a:pPr lvl="1" algn="ctr">
              <a:lnSpc>
                <a:spcPct val="110000"/>
              </a:lnSpc>
              <a:buNone/>
            </a:pPr>
            <a:endParaRPr lang="nl-NL" sz="2400" dirty="0">
              <a:latin typeface="Walkway Bold" panose="00000400000000000000" pitchFamily="2" charset="0"/>
            </a:endParaRPr>
          </a:p>
          <a:p>
            <a:pPr lvl="1" algn="ctr">
              <a:lnSpc>
                <a:spcPct val="110000"/>
              </a:lnSpc>
              <a:buNone/>
            </a:pPr>
            <a:r>
              <a:rPr lang="en-US" sz="2600" dirty="0">
                <a:latin typeface="Walkway Bold" panose="00000400000000000000" pitchFamily="2" charset="0"/>
              </a:rPr>
              <a:t>TAO </a:t>
            </a:r>
            <a:r>
              <a:rPr lang="en-US" sz="2600" dirty="0" err="1">
                <a:latin typeface="Walkway Bold" panose="00000400000000000000" pitchFamily="2" charset="0"/>
              </a:rPr>
              <a:t>Antwerpen</a:t>
            </a:r>
            <a:r>
              <a:rPr lang="en-US" sz="2600" dirty="0">
                <a:latin typeface="Walkway Bold" panose="00000400000000000000" pitchFamily="2" charset="0"/>
              </a:rPr>
              <a:t> &amp; </a:t>
            </a:r>
            <a:r>
              <a:rPr lang="en-US" sz="2600" dirty="0" err="1">
                <a:latin typeface="Walkway Bold" panose="00000400000000000000" pitchFamily="2" charset="0"/>
              </a:rPr>
              <a:t>Vlaams</a:t>
            </a:r>
            <a:r>
              <a:rPr lang="en-US" sz="2600" dirty="0">
                <a:latin typeface="Walkway Bold" panose="00000400000000000000" pitchFamily="2" charset="0"/>
              </a:rPr>
              <a:t>-Brabant</a:t>
            </a:r>
          </a:p>
          <a:p>
            <a:pPr lvl="1" algn="ctr">
              <a:lnSpc>
                <a:spcPct val="110000"/>
              </a:lnSpc>
              <a:buNone/>
            </a:pPr>
            <a:r>
              <a:rPr lang="en-US" sz="2600" dirty="0" err="1">
                <a:latin typeface="Walkway Bold" panose="00000400000000000000" pitchFamily="2" charset="0"/>
              </a:rPr>
              <a:t>Sint-Katelijnestraat</a:t>
            </a:r>
            <a:r>
              <a:rPr lang="en-US" sz="2600" dirty="0">
                <a:latin typeface="Walkway Bold" panose="00000400000000000000" pitchFamily="2" charset="0"/>
              </a:rPr>
              <a:t> 16-18, 1000 Brussel       </a:t>
            </a:r>
          </a:p>
          <a:p>
            <a:pPr lvl="1" algn="ctr">
              <a:lnSpc>
                <a:spcPct val="110000"/>
              </a:lnSpc>
              <a:buNone/>
            </a:pPr>
            <a:r>
              <a:rPr lang="en-US" sz="2600" dirty="0">
                <a:latin typeface="Walkway Bold" panose="00000400000000000000" pitchFamily="2" charset="0"/>
              </a:rPr>
              <a:t>02/204 06 98 </a:t>
            </a:r>
          </a:p>
          <a:p>
            <a:pPr lvl="1" algn="ctr">
              <a:lnSpc>
                <a:spcPct val="110000"/>
              </a:lnSpc>
              <a:buNone/>
            </a:pPr>
            <a:endParaRPr lang="en-US" sz="2600" dirty="0" smtClean="0">
              <a:latin typeface="Walkway Bold" panose="00000400000000000000" pitchFamily="2" charset="0"/>
            </a:endParaRPr>
          </a:p>
          <a:p>
            <a:pPr lvl="1" algn="ctr">
              <a:lnSpc>
                <a:spcPct val="110000"/>
              </a:lnSpc>
              <a:buNone/>
            </a:pPr>
            <a:r>
              <a:rPr lang="en-US" sz="2600" dirty="0" smtClean="0">
                <a:latin typeface="Walkway Bold" panose="00000400000000000000" pitchFamily="2" charset="0"/>
              </a:rPr>
              <a:t>Anna de Laat: </a:t>
            </a:r>
            <a:r>
              <a:rPr lang="nl-BE" sz="2400" dirty="0" smtClean="0">
                <a:latin typeface="Walkway Bold" panose="00000400000000000000" pitchFamily="2" charset="0"/>
              </a:rPr>
              <a:t>0492 46 90 66</a:t>
            </a:r>
          </a:p>
          <a:p>
            <a:pPr lvl="1" algn="ctr">
              <a:lnSpc>
                <a:spcPct val="110000"/>
              </a:lnSpc>
              <a:buNone/>
            </a:pPr>
            <a:r>
              <a:rPr lang="en-US" sz="2600" dirty="0" smtClean="0">
                <a:latin typeface="Walkway Bold" panose="00000400000000000000" pitchFamily="2" charset="0"/>
                <a:hlinkClick r:id="rId3"/>
              </a:rPr>
              <a:t>anna.delaat@tao-armoede.be</a:t>
            </a:r>
            <a:endParaRPr lang="en-US" sz="2600" dirty="0" smtClean="0">
              <a:latin typeface="Walkway Bold" panose="00000400000000000000" pitchFamily="2" charset="0"/>
            </a:endParaRPr>
          </a:p>
          <a:p>
            <a:pPr lvl="1" algn="ctr">
              <a:lnSpc>
                <a:spcPct val="110000"/>
              </a:lnSpc>
              <a:buNone/>
            </a:pPr>
            <a:endParaRPr lang="en-US" sz="2600" dirty="0">
              <a:latin typeface="Walkway Bold" panose="00000400000000000000" pitchFamily="2" charset="0"/>
            </a:endParaRPr>
          </a:p>
          <a:p>
            <a:pPr lvl="1" algn="ctr">
              <a:lnSpc>
                <a:spcPct val="110000"/>
              </a:lnSpc>
              <a:buNone/>
            </a:pPr>
            <a:r>
              <a:rPr lang="en-US" sz="2600" dirty="0" smtClean="0">
                <a:latin typeface="Walkway Bold" panose="00000400000000000000" pitchFamily="2" charset="0"/>
              </a:rPr>
              <a:t>Niels Vanspauwen: 0492 25 76 39</a:t>
            </a:r>
            <a:endParaRPr lang="en-US" sz="2600" dirty="0">
              <a:latin typeface="Walkway Bold" panose="00000400000000000000" pitchFamily="2" charset="0"/>
            </a:endParaRPr>
          </a:p>
          <a:p>
            <a:pPr lvl="1" algn="ctr">
              <a:lnSpc>
                <a:spcPct val="110000"/>
              </a:lnSpc>
              <a:buNone/>
            </a:pPr>
            <a:r>
              <a:rPr lang="en-US" sz="2600" dirty="0" smtClean="0">
                <a:latin typeface="Walkway Bold" panose="00000400000000000000" pitchFamily="2" charset="0"/>
              </a:rPr>
              <a:t>Niels.vanspauwen@tao-armoede.be</a:t>
            </a:r>
            <a:endParaRPr lang="en-US" sz="2600" dirty="0">
              <a:latin typeface="Walkway Bold" panose="00000400000000000000" pitchFamily="2" charset="0"/>
            </a:endParaRPr>
          </a:p>
          <a:p>
            <a:pPr lvl="1" algn="ctr">
              <a:lnSpc>
                <a:spcPct val="110000"/>
              </a:lnSpc>
              <a:buNone/>
            </a:pPr>
            <a:endParaRPr lang="en-US" sz="2600" dirty="0">
              <a:latin typeface="Walkway Bold" panose="00000400000000000000" pitchFamily="2" charset="0"/>
            </a:endParaRPr>
          </a:p>
          <a:p>
            <a:pPr lvl="1" algn="ctr">
              <a:lnSpc>
                <a:spcPct val="110000"/>
              </a:lnSpc>
              <a:buNone/>
            </a:pPr>
            <a:r>
              <a:rPr lang="en-US" sz="2600" dirty="0">
                <a:latin typeface="Walkway Bold" panose="00000400000000000000" pitchFamily="2" charset="0"/>
                <a:hlinkClick r:id="rId4"/>
              </a:rPr>
              <a:t>www.tao-armoede.be</a:t>
            </a:r>
            <a:r>
              <a:rPr lang="en-US" sz="2600" dirty="0">
                <a:latin typeface="Walkway Bold" panose="00000400000000000000" pitchFamily="2" charset="0"/>
              </a:rPr>
              <a:t> – </a:t>
            </a:r>
            <a:r>
              <a:rPr lang="en-US" sz="2600" dirty="0">
                <a:latin typeface="Walkway Bold" panose="00000400000000000000" pitchFamily="2" charset="0"/>
                <a:hlinkClick r:id="rId5"/>
              </a:rPr>
              <a:t>www.delinkarmoede.be</a:t>
            </a:r>
            <a:endParaRPr lang="en-US" sz="2600" dirty="0">
              <a:latin typeface="Walkway Bold" panose="00000400000000000000" pitchFamily="2" charset="0"/>
            </a:endParaRPr>
          </a:p>
          <a:p>
            <a:pPr lvl="1" algn="ctr">
              <a:lnSpc>
                <a:spcPct val="110000"/>
              </a:lnSpc>
              <a:buNone/>
            </a:pPr>
            <a:endParaRPr lang="en-US" sz="2600" dirty="0">
              <a:latin typeface="Walkway Bold" panose="00000400000000000000" pitchFamily="2" charset="0"/>
            </a:endParaRPr>
          </a:p>
          <a:p>
            <a:pPr lvl="1" algn="ctr">
              <a:lnSpc>
                <a:spcPct val="110000"/>
              </a:lnSpc>
              <a:buNone/>
            </a:pPr>
            <a:endParaRPr lang="en-US" sz="2400" dirty="0">
              <a:latin typeface="Walkway Bold" panose="00000400000000000000" pitchFamily="2" charset="0"/>
            </a:endParaRPr>
          </a:p>
          <a:p>
            <a:pPr lvl="1" algn="ctr">
              <a:lnSpc>
                <a:spcPct val="110000"/>
              </a:lnSpc>
              <a:buNone/>
            </a:pPr>
            <a:endParaRPr lang="en-US" sz="2400" dirty="0">
              <a:latin typeface="Walkway Bold" panose="00000400000000000000" pitchFamily="2" charset="0"/>
            </a:endParaRPr>
          </a:p>
          <a:p>
            <a:pPr lvl="1" algn="ctr">
              <a:lnSpc>
                <a:spcPct val="110000"/>
              </a:lnSpc>
              <a:buNone/>
            </a:pPr>
            <a:endParaRPr lang="en-US" sz="2400" dirty="0">
              <a:latin typeface="Walkway Bold" panose="00000400000000000000" pitchFamily="2" charset="0"/>
            </a:endParaRPr>
          </a:p>
          <a:p>
            <a:pPr lvl="1">
              <a:lnSpc>
                <a:spcPct val="110000"/>
              </a:lnSpc>
              <a:buNone/>
            </a:pPr>
            <a:endParaRPr lang="nl-BE" sz="2400" dirty="0">
              <a:latin typeface="Walkway Bold" panose="00000400000000000000" pitchFamily="2" charset="0"/>
            </a:endParaRPr>
          </a:p>
          <a:p>
            <a:pPr lvl="1">
              <a:lnSpc>
                <a:spcPct val="110000"/>
              </a:lnSpc>
              <a:buNone/>
            </a:pPr>
            <a:endParaRPr lang="nl-BE" sz="2400" dirty="0">
              <a:latin typeface="Walkway Bold" panose="00000400000000000000" pitchFamily="2" charset="0"/>
            </a:endParaRPr>
          </a:p>
        </p:txBody>
      </p:sp>
      <p:pic>
        <p:nvPicPr>
          <p:cNvPr id="4" name="Afbeelding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848600" y="5486400"/>
            <a:ext cx="944880" cy="1075944"/>
          </a:xfrm>
          <a:prstGeom prst="rect">
            <a:avLst/>
          </a:prstGeom>
        </p:spPr>
      </p:pic>
      <p:pic>
        <p:nvPicPr>
          <p:cNvPr id="2" name="Afbeelding 1"/>
          <p:cNvPicPr>
            <a:picLocks noChangeAspect="1"/>
          </p:cNvPicPr>
          <p:nvPr/>
        </p:nvPicPr>
        <p:blipFill>
          <a:blip r:embed="rId7"/>
          <a:stretch>
            <a:fillRect/>
          </a:stretch>
        </p:blipFill>
        <p:spPr>
          <a:xfrm>
            <a:off x="2380239" y="5949280"/>
            <a:ext cx="2877561" cy="487722"/>
          </a:xfrm>
          <a:prstGeom prst="rect">
            <a:avLst/>
          </a:prstGeom>
        </p:spPr>
      </p:pic>
      <p:pic>
        <p:nvPicPr>
          <p:cNvPr id="9" name="Afbeelding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67544" y="188640"/>
            <a:ext cx="1568196" cy="1045464"/>
          </a:xfrm>
          <a:prstGeom prst="rect">
            <a:avLst/>
          </a:prstGeom>
        </p:spPr>
      </p:pic>
    </p:spTree>
    <p:extLst>
      <p:ext uri="{BB962C8B-B14F-4D97-AF65-F5344CB8AC3E}">
        <p14:creationId xmlns:p14="http://schemas.microsoft.com/office/powerpoint/2010/main" val="2595915674"/>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00392" y="5547239"/>
            <a:ext cx="944880" cy="1075944"/>
          </a:xfrm>
          <a:prstGeom prst="rect">
            <a:avLst/>
          </a:prstGeom>
        </p:spPr>
      </p:pic>
      <p:pic>
        <p:nvPicPr>
          <p:cNvPr id="5" name="Afbeelding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79712" y="5938076"/>
            <a:ext cx="3528432" cy="597406"/>
          </a:xfrm>
          <a:prstGeom prst="rect">
            <a:avLst/>
          </a:prstGeom>
        </p:spPr>
      </p:pic>
      <p:sp>
        <p:nvSpPr>
          <p:cNvPr id="3" name="Rectangle 2"/>
          <p:cNvSpPr/>
          <p:nvPr/>
        </p:nvSpPr>
        <p:spPr>
          <a:xfrm>
            <a:off x="999475" y="1262129"/>
            <a:ext cx="7145049" cy="3816429"/>
          </a:xfrm>
          <a:prstGeom prst="rect">
            <a:avLst/>
          </a:prstGeom>
        </p:spPr>
        <p:txBody>
          <a:bodyPr wrap="square">
            <a:spAutoFit/>
          </a:bodyPr>
          <a:lstStyle/>
          <a:p>
            <a:pPr algn="ctr" fontAlgn="base"/>
            <a:r>
              <a:rPr lang="nl-BE" sz="3200" b="1" dirty="0">
                <a:solidFill>
                  <a:srgbClr val="000000"/>
                </a:solidFill>
                <a:latin typeface="Walkway Bold" panose="00000400000000000000" pitchFamily="2" charset="0"/>
              </a:rPr>
              <a:t>Definitie </a:t>
            </a:r>
            <a:r>
              <a:rPr lang="nl-BE" sz="3200" b="1" dirty="0" smtClean="0">
                <a:solidFill>
                  <a:srgbClr val="000000"/>
                </a:solidFill>
                <a:latin typeface="Walkway Bold" panose="00000400000000000000" pitchFamily="2" charset="0"/>
              </a:rPr>
              <a:t>Armoede</a:t>
            </a:r>
            <a:endParaRPr lang="en-US" sz="3200" dirty="0" smtClean="0">
              <a:solidFill>
                <a:srgbClr val="000000"/>
              </a:solidFill>
              <a:latin typeface="Walkway Bold" panose="00000400000000000000" pitchFamily="2" charset="0"/>
            </a:endParaRPr>
          </a:p>
          <a:p>
            <a:pPr fontAlgn="base"/>
            <a:endParaRPr lang="en-US" dirty="0" smtClean="0">
              <a:solidFill>
                <a:srgbClr val="000000"/>
              </a:solidFill>
              <a:latin typeface="Walkway Bold" panose="00000400000000000000" pitchFamily="2" charset="0"/>
            </a:endParaRPr>
          </a:p>
          <a:p>
            <a:pPr fontAlgn="base"/>
            <a:endParaRPr lang="en-US" dirty="0">
              <a:solidFill>
                <a:srgbClr val="000000"/>
              </a:solidFill>
              <a:latin typeface="Walkway Bold" panose="00000400000000000000" pitchFamily="2" charset="0"/>
            </a:endParaRPr>
          </a:p>
          <a:p>
            <a:pPr algn="ctr" fontAlgn="base"/>
            <a:r>
              <a:rPr lang="nl-BE" sz="2400" dirty="0">
                <a:solidFill>
                  <a:srgbClr val="000000"/>
                </a:solidFill>
                <a:latin typeface="Walkway Bold" panose="00000400000000000000" pitchFamily="2" charset="0"/>
              </a:rPr>
              <a:t>Armoede is een netwerk van sociale uitsluitingen dat zich uitstrekt over meerdere gebieden van het individuele en collectieve bestaan. Het scheidt de armen van de algemeen aanvaarde leefpatronen van de samenleving.</a:t>
            </a:r>
            <a:r>
              <a:rPr lang="en-US" sz="2400" dirty="0" smtClean="0">
                <a:solidFill>
                  <a:srgbClr val="000000"/>
                </a:solidFill>
                <a:latin typeface="Walkway Bold" panose="00000400000000000000" pitchFamily="2" charset="0"/>
              </a:rPr>
              <a:t>​</a:t>
            </a:r>
          </a:p>
          <a:p>
            <a:pPr algn="ctr" fontAlgn="base"/>
            <a:endParaRPr lang="en-US" dirty="0">
              <a:solidFill>
                <a:srgbClr val="000000"/>
              </a:solidFill>
              <a:latin typeface="Walkway Bold" panose="00000400000000000000" pitchFamily="2" charset="0"/>
            </a:endParaRPr>
          </a:p>
          <a:p>
            <a:pPr algn="ctr" fontAlgn="base"/>
            <a:endParaRPr lang="en-US" dirty="0">
              <a:solidFill>
                <a:srgbClr val="000000"/>
              </a:solidFill>
              <a:latin typeface="Walkway Bold" panose="00000400000000000000" pitchFamily="2" charset="0"/>
            </a:endParaRPr>
          </a:p>
          <a:p>
            <a:pPr algn="r" fontAlgn="base"/>
            <a:r>
              <a:rPr lang="nl-BE" i="1" dirty="0">
                <a:solidFill>
                  <a:srgbClr val="000000"/>
                </a:solidFill>
                <a:latin typeface="Walkway Bold" panose="00000400000000000000" pitchFamily="2" charset="0"/>
              </a:rPr>
              <a:t>Vranken J., 2001</a:t>
            </a:r>
            <a:endParaRPr lang="en-US" b="0" i="0" dirty="0">
              <a:solidFill>
                <a:srgbClr val="000000"/>
              </a:solidFill>
              <a:effectLst/>
              <a:latin typeface="Walkway Bold" panose="00000400000000000000" pitchFamily="2" charset="0"/>
            </a:endParaRPr>
          </a:p>
        </p:txBody>
      </p:sp>
    </p:spTree>
    <p:extLst>
      <p:ext uri="{BB962C8B-B14F-4D97-AF65-F5344CB8AC3E}">
        <p14:creationId xmlns:p14="http://schemas.microsoft.com/office/powerpoint/2010/main" val="1725833582"/>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00392" y="5547239"/>
            <a:ext cx="944880" cy="1075944"/>
          </a:xfrm>
          <a:prstGeom prst="rect">
            <a:avLst/>
          </a:prstGeom>
        </p:spPr>
      </p:pic>
      <p:pic>
        <p:nvPicPr>
          <p:cNvPr id="5" name="Afbeelding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79712" y="5938076"/>
            <a:ext cx="3528432" cy="597406"/>
          </a:xfrm>
          <a:prstGeom prst="rect">
            <a:avLst/>
          </a:prstGeom>
        </p:spPr>
      </p:pic>
      <p:sp>
        <p:nvSpPr>
          <p:cNvPr id="6" name="Titel 1"/>
          <p:cNvSpPr txBox="1">
            <a:spLocks/>
          </p:cNvSpPr>
          <p:nvPr/>
        </p:nvSpPr>
        <p:spPr>
          <a:xfrm>
            <a:off x="1495139" y="696127"/>
            <a:ext cx="6101197" cy="926976"/>
          </a:xfrm>
          <a:prstGeom prst="rect">
            <a:avLst/>
          </a:prstGeom>
        </p:spPr>
        <p:txBody>
          <a:bodyPr/>
          <a:ls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nl-BE" sz="4000" b="1" dirty="0" smtClean="0">
                <a:latin typeface="Walkway Bold" panose="00000400000000000000" pitchFamily="2" charset="0"/>
              </a:rPr>
              <a:t>De Missing Link</a:t>
            </a:r>
            <a:r>
              <a:rPr lang="nl-BE" b="1" dirty="0" smtClean="0">
                <a:latin typeface="Walkway Bold" panose="00000400000000000000" pitchFamily="2" charset="0"/>
              </a:rPr>
              <a:t>’</a:t>
            </a:r>
            <a:endParaRPr lang="nl-BE" b="1" dirty="0">
              <a:latin typeface="Walkway Bold" panose="00000400000000000000" pitchFamily="2" charset="0"/>
            </a:endParaRPr>
          </a:p>
        </p:txBody>
      </p:sp>
      <p:sp>
        <p:nvSpPr>
          <p:cNvPr id="7" name="Tijdelijke aanduiding voor inhoud 2"/>
          <p:cNvSpPr txBox="1">
            <a:spLocks/>
          </p:cNvSpPr>
          <p:nvPr/>
        </p:nvSpPr>
        <p:spPr>
          <a:xfrm>
            <a:off x="457200" y="1511824"/>
            <a:ext cx="8229600" cy="4426252"/>
          </a:xfrm>
          <a:prstGeom prst="rect">
            <a:avLst/>
          </a:prstGeom>
        </p:spPr>
        <p:txBody>
          <a:bodyPr>
            <a:normAutofit fontScale="92500"/>
          </a:bodyPr>
          <a:ls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1" algn="just"/>
            <a:r>
              <a:rPr lang="nl-BE" sz="2400" dirty="0" smtClean="0">
                <a:latin typeface="Walkway Bold" panose="00000400000000000000" pitchFamily="2" charset="0"/>
              </a:rPr>
              <a:t>- Een wederzijdse kloof tussen mensen in armoede en de rest van de samenleving</a:t>
            </a:r>
          </a:p>
          <a:p>
            <a:pPr marL="342900" indent="-342900" algn="just">
              <a:buFontTx/>
              <a:buChar char="-"/>
            </a:pPr>
            <a:endParaRPr lang="nl-BE" sz="2400" dirty="0" smtClean="0">
              <a:latin typeface="Walkway Bold" panose="00000400000000000000" pitchFamily="2" charset="0"/>
            </a:endParaRPr>
          </a:p>
          <a:p>
            <a:pPr lvl="1" algn="just"/>
            <a:r>
              <a:rPr lang="nl-BE" sz="2400" dirty="0" smtClean="0">
                <a:latin typeface="Walkway Bold" panose="00000400000000000000" pitchFamily="2" charset="0"/>
                <a:sym typeface="Wingdings" panose="05000000000000000000" pitchFamily="2" charset="2"/>
              </a:rPr>
              <a:t>	  </a:t>
            </a:r>
            <a:r>
              <a:rPr lang="nl-BE" sz="2400" dirty="0" smtClean="0">
                <a:latin typeface="Walkway Bold" panose="00000400000000000000" pitchFamily="2" charset="0"/>
              </a:rPr>
              <a:t>Onwetendheid over de leefwereld, de </a:t>
            </a:r>
          </a:p>
          <a:p>
            <a:pPr lvl="3" algn="just"/>
            <a:r>
              <a:rPr lang="nl-BE" sz="2400" dirty="0" smtClean="0">
                <a:latin typeface="Walkway Bold" panose="00000400000000000000" pitchFamily="2" charset="0"/>
              </a:rPr>
              <a:t>belevingswereld van mensen in armoede bij de hulpverlener, de beleidsverantwoordelijke,…</a:t>
            </a:r>
          </a:p>
          <a:p>
            <a:pPr algn="just"/>
            <a:endParaRPr lang="nl-BE" sz="2400" dirty="0" smtClean="0">
              <a:latin typeface="Walkway Bold" panose="00000400000000000000" pitchFamily="2" charset="0"/>
            </a:endParaRPr>
          </a:p>
          <a:p>
            <a:pPr lvl="1" algn="just"/>
            <a:r>
              <a:rPr lang="nl-BE" sz="2400" dirty="0" smtClean="0">
                <a:latin typeface="Walkway Bold" panose="00000400000000000000" pitchFamily="2" charset="0"/>
              </a:rPr>
              <a:t>- Uitgaan van eigen evidenties zowel door de hulpverlener als door de persoon in armoede</a:t>
            </a:r>
          </a:p>
          <a:p>
            <a:pPr algn="just"/>
            <a:endParaRPr lang="nl-BE" sz="2400" dirty="0" smtClean="0">
              <a:latin typeface="Walkway Bold" panose="00000400000000000000" pitchFamily="2" charset="0"/>
            </a:endParaRPr>
          </a:p>
          <a:p>
            <a:pPr lvl="1" algn="just"/>
            <a:r>
              <a:rPr lang="nl-BE" sz="2400" dirty="0" smtClean="0">
                <a:latin typeface="Walkway Bold" panose="00000400000000000000" pitchFamily="2" charset="0"/>
              </a:rPr>
              <a:t>- Mensen in armoede zeggen niet dat ze het niet weten, niet kennen. Weten vaak ook niet dat ze deze kennis missen.</a:t>
            </a:r>
          </a:p>
          <a:p>
            <a:pPr algn="ctr">
              <a:buFont typeface="Wingdings" pitchFamily="2" charset="2"/>
              <a:buNone/>
            </a:pPr>
            <a:r>
              <a:rPr lang="nl-BE" dirty="0" smtClean="0">
                <a:latin typeface="Walkway Bold" panose="00000400000000000000" pitchFamily="2" charset="0"/>
              </a:rPr>
              <a:t>	</a:t>
            </a:r>
            <a:endParaRPr lang="nl-BE" sz="4000" dirty="0" smtClean="0">
              <a:latin typeface="Walkway Bold" panose="00000400000000000000" pitchFamily="2" charset="0"/>
            </a:endParaRPr>
          </a:p>
          <a:p>
            <a:endParaRPr lang="nl-BE" dirty="0">
              <a:latin typeface="Walkway Bold" panose="00000400000000000000" pitchFamily="2" charset="0"/>
            </a:endParaRPr>
          </a:p>
        </p:txBody>
      </p:sp>
    </p:spTree>
    <p:extLst>
      <p:ext uri="{BB962C8B-B14F-4D97-AF65-F5344CB8AC3E}">
        <p14:creationId xmlns:p14="http://schemas.microsoft.com/office/powerpoint/2010/main" val="512119217"/>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00392" y="5547239"/>
            <a:ext cx="944880" cy="1075944"/>
          </a:xfrm>
          <a:prstGeom prst="rect">
            <a:avLst/>
          </a:prstGeom>
        </p:spPr>
      </p:pic>
      <p:pic>
        <p:nvPicPr>
          <p:cNvPr id="5" name="Afbeelding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93360" y="5981926"/>
            <a:ext cx="3528432" cy="597406"/>
          </a:xfrm>
          <a:prstGeom prst="rect">
            <a:avLst/>
          </a:prstGeom>
        </p:spPr>
      </p:pic>
      <p:sp>
        <p:nvSpPr>
          <p:cNvPr id="3" name="Rectangle 2"/>
          <p:cNvSpPr/>
          <p:nvPr/>
        </p:nvSpPr>
        <p:spPr>
          <a:xfrm>
            <a:off x="4450813" y="3244334"/>
            <a:ext cx="300082" cy="369332"/>
          </a:xfrm>
          <a:prstGeom prst="rect">
            <a:avLst/>
          </a:prstGeom>
        </p:spPr>
        <p:txBody>
          <a:bodyPr wrap="none">
            <a:spAutoFit/>
          </a:bodyPr>
          <a:lstStyle/>
          <a:p>
            <a:r>
              <a:rPr lang="en-US" dirty="0">
                <a:solidFill>
                  <a:srgbClr val="000000"/>
                </a:solidFill>
                <a:latin typeface="Times New Roman" panose="02020603050405020304" pitchFamily="18" charset="0"/>
              </a:rPr>
              <a:t> </a:t>
            </a:r>
            <a:r>
              <a:rPr lang="en-US" dirty="0"/>
              <a:t> </a:t>
            </a:r>
          </a:p>
        </p:txBody>
      </p:sp>
      <p:sp>
        <p:nvSpPr>
          <p:cNvPr id="7" name="Rectangle 6"/>
          <p:cNvSpPr/>
          <p:nvPr/>
        </p:nvSpPr>
        <p:spPr>
          <a:xfrm>
            <a:off x="388961" y="1536871"/>
            <a:ext cx="7867935" cy="4401205"/>
          </a:xfrm>
          <a:prstGeom prst="rect">
            <a:avLst/>
          </a:prstGeom>
        </p:spPr>
        <p:txBody>
          <a:bodyPr wrap="square">
            <a:spAutoFit/>
          </a:bodyPr>
          <a:lstStyle/>
          <a:p>
            <a:pPr fontAlgn="base"/>
            <a:r>
              <a:rPr lang="nl-BE" sz="2800" dirty="0">
                <a:solidFill>
                  <a:srgbClr val="000000"/>
                </a:solidFill>
                <a:latin typeface="Walkway Bold" panose="00000400000000000000" pitchFamily="2" charset="0"/>
              </a:rPr>
              <a:t>1. Effecten op gevoelswereld</a:t>
            </a:r>
            <a:r>
              <a:rPr lang="en-US" sz="2800" dirty="0">
                <a:solidFill>
                  <a:srgbClr val="000000"/>
                </a:solidFill>
                <a:latin typeface="Walkway Bold" panose="00000400000000000000" pitchFamily="2" charset="0"/>
              </a:rPr>
              <a:t>​</a:t>
            </a:r>
          </a:p>
          <a:p>
            <a:pPr fontAlgn="base"/>
            <a:r>
              <a:rPr lang="nl-BE" sz="2800" dirty="0">
                <a:solidFill>
                  <a:srgbClr val="000000"/>
                </a:solidFill>
                <a:latin typeface="Walkway Bold" panose="00000400000000000000" pitchFamily="2" charset="0"/>
              </a:rPr>
              <a:t>2. Effecten op opbouwen van kennis</a:t>
            </a:r>
            <a:r>
              <a:rPr lang="en-US" sz="2800" dirty="0">
                <a:solidFill>
                  <a:srgbClr val="000000"/>
                </a:solidFill>
                <a:latin typeface="Walkway Bold" panose="00000400000000000000" pitchFamily="2" charset="0"/>
              </a:rPr>
              <a:t>​</a:t>
            </a:r>
          </a:p>
          <a:p>
            <a:pPr fontAlgn="base"/>
            <a:r>
              <a:rPr lang="nl-BE" sz="2800" dirty="0">
                <a:solidFill>
                  <a:srgbClr val="000000"/>
                </a:solidFill>
                <a:latin typeface="Walkway Bold" panose="00000400000000000000" pitchFamily="2" charset="0"/>
              </a:rPr>
              <a:t>3. Effecten op verwerven van vaardigheden</a:t>
            </a:r>
            <a:r>
              <a:rPr lang="en-US" sz="2800" dirty="0">
                <a:solidFill>
                  <a:srgbClr val="000000"/>
                </a:solidFill>
                <a:latin typeface="Walkway Bold" panose="00000400000000000000" pitchFamily="2" charset="0"/>
              </a:rPr>
              <a:t>​</a:t>
            </a:r>
          </a:p>
          <a:p>
            <a:pPr fontAlgn="base"/>
            <a:r>
              <a:rPr lang="nl-BE" sz="2800" dirty="0">
                <a:solidFill>
                  <a:srgbClr val="000000"/>
                </a:solidFill>
                <a:latin typeface="Walkway Bold" panose="00000400000000000000" pitchFamily="2" charset="0"/>
              </a:rPr>
              <a:t>4. Effecten op participatie</a:t>
            </a:r>
            <a:r>
              <a:rPr lang="en-US" sz="2800" dirty="0">
                <a:solidFill>
                  <a:srgbClr val="000000"/>
                </a:solidFill>
                <a:latin typeface="Walkway Bold" panose="00000400000000000000" pitchFamily="2" charset="0"/>
              </a:rPr>
              <a:t>​</a:t>
            </a:r>
          </a:p>
          <a:p>
            <a:pPr fontAlgn="base"/>
            <a:r>
              <a:rPr lang="nl-BE" sz="2800" dirty="0">
                <a:solidFill>
                  <a:srgbClr val="000000"/>
                </a:solidFill>
                <a:latin typeface="Walkway Bold" panose="00000400000000000000" pitchFamily="2" charset="0"/>
              </a:rPr>
              <a:t>5. Effecten op krachten</a:t>
            </a:r>
            <a:r>
              <a:rPr lang="en-US" sz="2800" dirty="0" smtClean="0">
                <a:solidFill>
                  <a:srgbClr val="000000"/>
                </a:solidFill>
                <a:latin typeface="Walkway Bold" panose="00000400000000000000" pitchFamily="2" charset="0"/>
              </a:rPr>
              <a:t>​</a:t>
            </a:r>
          </a:p>
          <a:p>
            <a:pPr fontAlgn="base"/>
            <a:endParaRPr lang="en-US" sz="2800" dirty="0">
              <a:solidFill>
                <a:srgbClr val="000000"/>
              </a:solidFill>
              <a:latin typeface="Walkway Bold" panose="00000400000000000000" pitchFamily="2" charset="0"/>
            </a:endParaRPr>
          </a:p>
          <a:p>
            <a:pPr fontAlgn="base"/>
            <a:r>
              <a:rPr lang="nl-BE" sz="2800" b="1" dirty="0" smtClean="0">
                <a:solidFill>
                  <a:srgbClr val="000000"/>
                </a:solidFill>
                <a:latin typeface="Walkway Bold" panose="00000400000000000000" pitchFamily="2" charset="0"/>
              </a:rPr>
              <a:t>Grote individuele verschillen:</a:t>
            </a:r>
            <a:r>
              <a:rPr lang="nl-BE" sz="2800" b="1" i="1" dirty="0">
                <a:solidFill>
                  <a:srgbClr val="000000"/>
                </a:solidFill>
                <a:latin typeface="Walkway Bold" panose="00000400000000000000" pitchFamily="2" charset="0"/>
              </a:rPr>
              <a:t> </a:t>
            </a:r>
            <a:r>
              <a:rPr lang="nl-BE" sz="2800" dirty="0">
                <a:solidFill>
                  <a:srgbClr val="000000"/>
                </a:solidFill>
                <a:latin typeface="Walkway Bold" panose="00000400000000000000" pitchFamily="2" charset="0"/>
              </a:rPr>
              <a:t>er is niet </a:t>
            </a:r>
            <a:r>
              <a:rPr lang="nl-BE" sz="2800" dirty="0" smtClean="0">
                <a:solidFill>
                  <a:srgbClr val="000000"/>
                </a:solidFill>
                <a:latin typeface="Walkway Bold" panose="00000400000000000000" pitchFamily="2" charset="0"/>
              </a:rPr>
              <a:t>één type “arme</a:t>
            </a:r>
            <a:r>
              <a:rPr lang="nl-BE" sz="2800" dirty="0">
                <a:solidFill>
                  <a:srgbClr val="000000"/>
                </a:solidFill>
                <a:latin typeface="Walkway Bold" panose="00000400000000000000" pitchFamily="2" charset="0"/>
              </a:rPr>
              <a:t>”!</a:t>
            </a:r>
            <a:r>
              <a:rPr lang="nl-BE" sz="2800" dirty="0">
                <a:solidFill>
                  <a:srgbClr val="F79646"/>
                </a:solidFill>
                <a:latin typeface="Walkway Bold" panose="00000400000000000000" pitchFamily="2" charset="0"/>
              </a:rPr>
              <a:t> </a:t>
            </a:r>
            <a:r>
              <a:rPr lang="nl-BE" sz="2800" dirty="0">
                <a:solidFill>
                  <a:srgbClr val="000000"/>
                </a:solidFill>
                <a:latin typeface="Walkway Bold" panose="00000400000000000000" pitchFamily="2" charset="0"/>
              </a:rPr>
              <a:t>​</a:t>
            </a:r>
          </a:p>
          <a:p>
            <a:pPr algn="ctr" fontAlgn="base"/>
            <a:r>
              <a:rPr lang="nl-BE" sz="2800" dirty="0">
                <a:solidFill>
                  <a:srgbClr val="000000"/>
                </a:solidFill>
                <a:latin typeface="Walkway Bold" panose="00000400000000000000" pitchFamily="2" charset="0"/>
              </a:rPr>
              <a:t>Uitsluitingsmechanismen + effecten beïnvloeden </a:t>
            </a:r>
            <a:r>
              <a:rPr lang="nl-BE" sz="2800" b="1" dirty="0" smtClean="0">
                <a:solidFill>
                  <a:srgbClr val="000000"/>
                </a:solidFill>
                <a:latin typeface="Walkway Bold" panose="00000400000000000000" pitchFamily="2" charset="0"/>
              </a:rPr>
              <a:t>en</a:t>
            </a:r>
            <a:r>
              <a:rPr lang="nl-BE" sz="2800" dirty="0" smtClean="0">
                <a:solidFill>
                  <a:srgbClr val="000000"/>
                </a:solidFill>
                <a:latin typeface="Walkway Bold" panose="00000400000000000000" pitchFamily="2" charset="0"/>
              </a:rPr>
              <a:t> </a:t>
            </a:r>
            <a:r>
              <a:rPr lang="nl-BE" sz="2800" dirty="0">
                <a:solidFill>
                  <a:srgbClr val="000000"/>
                </a:solidFill>
                <a:latin typeface="Walkway Bold" panose="00000400000000000000" pitchFamily="2" charset="0"/>
              </a:rPr>
              <a:t>versterken elkaar.</a:t>
            </a:r>
            <a:r>
              <a:rPr lang="en-US" sz="2800" dirty="0">
                <a:solidFill>
                  <a:srgbClr val="000000"/>
                </a:solidFill>
                <a:latin typeface="Walkway Bold" panose="00000400000000000000" pitchFamily="2" charset="0"/>
              </a:rPr>
              <a:t>​</a:t>
            </a:r>
            <a:endParaRPr lang="en-US" sz="2800" b="0" i="0" dirty="0">
              <a:solidFill>
                <a:srgbClr val="000000"/>
              </a:solidFill>
              <a:effectLst/>
              <a:latin typeface="Walkway Bold" panose="00000400000000000000" pitchFamily="2" charset="0"/>
            </a:endParaRPr>
          </a:p>
        </p:txBody>
      </p:sp>
      <p:sp>
        <p:nvSpPr>
          <p:cNvPr id="9" name="Rectangle 8"/>
          <p:cNvSpPr/>
          <p:nvPr/>
        </p:nvSpPr>
        <p:spPr>
          <a:xfrm>
            <a:off x="3739487" y="313155"/>
            <a:ext cx="5155441" cy="1077218"/>
          </a:xfrm>
          <a:prstGeom prst="rect">
            <a:avLst/>
          </a:prstGeom>
        </p:spPr>
        <p:txBody>
          <a:bodyPr wrap="square">
            <a:spAutoFit/>
          </a:bodyPr>
          <a:lstStyle/>
          <a:p>
            <a:pPr algn="r"/>
            <a:r>
              <a:rPr lang="nl-BE" sz="3200" b="1" dirty="0">
                <a:solidFill>
                  <a:srgbClr val="000000"/>
                </a:solidFill>
                <a:latin typeface="Walkway Black" panose="00000400000000000000" pitchFamily="2" charset="0"/>
                <a:cs typeface="Calibri" panose="020F0502020204030204" pitchFamily="34" charset="0"/>
              </a:rPr>
              <a:t>Effecten </a:t>
            </a:r>
            <a:r>
              <a:rPr lang="nl-BE" sz="3200" b="1" dirty="0" smtClean="0">
                <a:solidFill>
                  <a:srgbClr val="000000"/>
                </a:solidFill>
                <a:latin typeface="Walkway Black" panose="00000400000000000000" pitchFamily="2" charset="0"/>
                <a:cs typeface="Calibri" panose="020F0502020204030204" pitchFamily="34" charset="0"/>
              </a:rPr>
              <a:t>van (structurele)</a:t>
            </a:r>
            <a:r>
              <a:rPr lang="nl-BE" sz="3200" b="1" dirty="0">
                <a:solidFill>
                  <a:srgbClr val="000000"/>
                </a:solidFill>
                <a:latin typeface="Walkway Black" panose="00000400000000000000" pitchFamily="2" charset="0"/>
                <a:cs typeface="Calibri" panose="020F0502020204030204" pitchFamily="34" charset="0"/>
              </a:rPr>
              <a:t> ​</a:t>
            </a:r>
            <a:br>
              <a:rPr lang="nl-BE" sz="3200" b="1" dirty="0">
                <a:solidFill>
                  <a:srgbClr val="000000"/>
                </a:solidFill>
                <a:latin typeface="Walkway Black" panose="00000400000000000000" pitchFamily="2" charset="0"/>
                <a:cs typeface="Calibri" panose="020F0502020204030204" pitchFamily="34" charset="0"/>
              </a:rPr>
            </a:br>
            <a:r>
              <a:rPr lang="nl-BE" sz="3200" b="1" dirty="0">
                <a:solidFill>
                  <a:srgbClr val="000000"/>
                </a:solidFill>
                <a:latin typeface="Walkway Black" panose="00000400000000000000" pitchFamily="2" charset="0"/>
                <a:cs typeface="Calibri" panose="020F0502020204030204" pitchFamily="34" charset="0"/>
              </a:rPr>
              <a:t>uitsluitingsmechanismen​</a:t>
            </a:r>
            <a:endParaRPr lang="en-US" sz="3200" b="1" dirty="0">
              <a:latin typeface="Walkway Black" panose="00000400000000000000" pitchFamily="2" charset="0"/>
              <a:cs typeface="Calibri" panose="020F0502020204030204" pitchFamily="34" charset="0"/>
            </a:endParaRPr>
          </a:p>
        </p:txBody>
      </p:sp>
    </p:spTree>
    <p:extLst>
      <p:ext uri="{BB962C8B-B14F-4D97-AF65-F5344CB8AC3E}">
        <p14:creationId xmlns:p14="http://schemas.microsoft.com/office/powerpoint/2010/main" val="2679946098"/>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a:xfrm>
            <a:off x="515912" y="260350"/>
            <a:ext cx="8229600" cy="1143000"/>
          </a:xfrm>
        </p:spPr>
        <p:txBody>
          <a:bodyPr>
            <a:normAutofit/>
          </a:bodyPr>
          <a:lstStyle/>
          <a:p>
            <a:pPr algn="r"/>
            <a:r>
              <a:rPr lang="nl-BE" b="1" dirty="0" smtClean="0">
                <a:latin typeface="Walkway Bold" panose="00000400000000000000" pitchFamily="2" charset="0"/>
              </a:rPr>
              <a:t>Web van armoede</a:t>
            </a:r>
            <a:endParaRPr lang="nl-BE" b="1" dirty="0">
              <a:latin typeface="Walkway Bold" panose="00000400000000000000" pitchFamily="2" charset="0"/>
            </a:endParaRPr>
          </a:p>
        </p:txBody>
      </p:sp>
      <p:pic>
        <p:nvPicPr>
          <p:cNvPr id="4" name="Afbeelding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00392" y="5547239"/>
            <a:ext cx="944880" cy="1075944"/>
          </a:xfrm>
          <a:prstGeom prst="rect">
            <a:avLst/>
          </a:prstGeom>
        </p:spPr>
      </p:pic>
      <p:sp>
        <p:nvSpPr>
          <p:cNvPr id="2" name="Tekstvak 1"/>
          <p:cNvSpPr txBox="1"/>
          <p:nvPr/>
        </p:nvSpPr>
        <p:spPr>
          <a:xfrm>
            <a:off x="2318930" y="1618223"/>
            <a:ext cx="6680921" cy="646331"/>
          </a:xfrm>
          <a:prstGeom prst="rect">
            <a:avLst/>
          </a:prstGeom>
          <a:noFill/>
        </p:spPr>
        <p:txBody>
          <a:bodyPr wrap="square" rtlCol="0">
            <a:spAutoFit/>
          </a:bodyPr>
          <a:lstStyle/>
          <a:p>
            <a:r>
              <a:rPr lang="nl-BE" sz="3600" b="1" dirty="0" smtClean="0">
                <a:solidFill>
                  <a:srgbClr val="A50021"/>
                </a:solidFill>
                <a:latin typeface="Walkway Bold" panose="00000400000000000000" pitchFamily="2" charset="0"/>
              </a:rPr>
              <a:t>Buitenkant</a:t>
            </a:r>
            <a:r>
              <a:rPr lang="nl-BE" sz="2800" b="1" dirty="0" smtClean="0">
                <a:solidFill>
                  <a:srgbClr val="A50021"/>
                </a:solidFill>
                <a:latin typeface="Walkway Bold" panose="00000400000000000000" pitchFamily="2" charset="0"/>
              </a:rPr>
              <a:t> van armoede</a:t>
            </a:r>
            <a:endParaRPr lang="en-US" sz="2800" b="1" dirty="0">
              <a:solidFill>
                <a:srgbClr val="A50021"/>
              </a:solidFill>
              <a:latin typeface="Walkway Bold" panose="00000400000000000000" pitchFamily="2" charset="0"/>
            </a:endParaRPr>
          </a:p>
        </p:txBody>
      </p:sp>
      <p:sp>
        <p:nvSpPr>
          <p:cNvPr id="3" name="Ovaal 2"/>
          <p:cNvSpPr/>
          <p:nvPr/>
        </p:nvSpPr>
        <p:spPr>
          <a:xfrm>
            <a:off x="2931804" y="2526581"/>
            <a:ext cx="1710758" cy="814288"/>
          </a:xfrm>
          <a:prstGeom prst="ellipse">
            <a:avLst/>
          </a:prstGeom>
          <a:solidFill>
            <a:srgbClr val="C0504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11" name="Ovaal 10"/>
          <p:cNvSpPr/>
          <p:nvPr/>
        </p:nvSpPr>
        <p:spPr>
          <a:xfrm>
            <a:off x="4804012" y="2526581"/>
            <a:ext cx="1710758" cy="814288"/>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12" name="Ovaal 11"/>
          <p:cNvSpPr/>
          <p:nvPr/>
        </p:nvSpPr>
        <p:spPr>
          <a:xfrm>
            <a:off x="6494418" y="3002533"/>
            <a:ext cx="1710758" cy="814288"/>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13" name="Ovaal 12"/>
          <p:cNvSpPr/>
          <p:nvPr/>
        </p:nvSpPr>
        <p:spPr>
          <a:xfrm>
            <a:off x="6621645" y="4082653"/>
            <a:ext cx="1710758" cy="814288"/>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14" name="Ovaal 13"/>
          <p:cNvSpPr/>
          <p:nvPr/>
        </p:nvSpPr>
        <p:spPr>
          <a:xfrm>
            <a:off x="6275807" y="5104465"/>
            <a:ext cx="1710758" cy="814288"/>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15" name="Ovaal 14"/>
          <p:cNvSpPr/>
          <p:nvPr/>
        </p:nvSpPr>
        <p:spPr>
          <a:xfrm>
            <a:off x="4662957" y="5711229"/>
            <a:ext cx="1710758" cy="814288"/>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16" name="Ovaal 15"/>
          <p:cNvSpPr/>
          <p:nvPr/>
        </p:nvSpPr>
        <p:spPr>
          <a:xfrm>
            <a:off x="2728855" y="5711229"/>
            <a:ext cx="1710758" cy="814288"/>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17" name="Ovaal 16"/>
          <p:cNvSpPr/>
          <p:nvPr/>
        </p:nvSpPr>
        <p:spPr>
          <a:xfrm>
            <a:off x="1221046" y="4896941"/>
            <a:ext cx="1710758" cy="814288"/>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18" name="Ovaal 17"/>
          <p:cNvSpPr/>
          <p:nvPr/>
        </p:nvSpPr>
        <p:spPr>
          <a:xfrm>
            <a:off x="930272" y="3960837"/>
            <a:ext cx="1710758" cy="814288"/>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19" name="Ovaal 18"/>
          <p:cNvSpPr/>
          <p:nvPr/>
        </p:nvSpPr>
        <p:spPr>
          <a:xfrm>
            <a:off x="1221046" y="2892341"/>
            <a:ext cx="1710758" cy="814288"/>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20" name="Tekstvak 19"/>
          <p:cNvSpPr txBox="1"/>
          <p:nvPr/>
        </p:nvSpPr>
        <p:spPr>
          <a:xfrm>
            <a:off x="3134752" y="2714501"/>
            <a:ext cx="1304861" cy="369332"/>
          </a:xfrm>
          <a:prstGeom prst="rect">
            <a:avLst/>
          </a:prstGeom>
          <a:noFill/>
        </p:spPr>
        <p:txBody>
          <a:bodyPr wrap="square" rtlCol="0">
            <a:spAutoFit/>
          </a:bodyPr>
          <a:lstStyle/>
          <a:p>
            <a:r>
              <a:rPr lang="nl-BE" dirty="0" smtClean="0">
                <a:solidFill>
                  <a:schemeClr val="bg1"/>
                </a:solidFill>
                <a:latin typeface="Walkway Bold" panose="00000400000000000000" pitchFamily="2" charset="0"/>
              </a:rPr>
              <a:t>Onderwijs</a:t>
            </a:r>
            <a:endParaRPr lang="en-US" dirty="0">
              <a:solidFill>
                <a:schemeClr val="bg1"/>
              </a:solidFill>
              <a:latin typeface="Walkway Bold" panose="00000400000000000000" pitchFamily="2" charset="0"/>
            </a:endParaRPr>
          </a:p>
        </p:txBody>
      </p:sp>
      <p:sp>
        <p:nvSpPr>
          <p:cNvPr id="21" name="Tekstvak 20"/>
          <p:cNvSpPr txBox="1"/>
          <p:nvPr/>
        </p:nvSpPr>
        <p:spPr>
          <a:xfrm>
            <a:off x="3787183" y="3960837"/>
            <a:ext cx="1304861" cy="369332"/>
          </a:xfrm>
          <a:prstGeom prst="rect">
            <a:avLst/>
          </a:prstGeom>
          <a:noFill/>
        </p:spPr>
        <p:txBody>
          <a:bodyPr wrap="square" rtlCol="0">
            <a:spAutoFit/>
          </a:bodyPr>
          <a:lstStyle/>
          <a:p>
            <a:endParaRPr lang="en-US" dirty="0"/>
          </a:p>
        </p:txBody>
      </p:sp>
      <p:sp>
        <p:nvSpPr>
          <p:cNvPr id="8" name="Tekstvak 7"/>
          <p:cNvSpPr txBox="1"/>
          <p:nvPr/>
        </p:nvSpPr>
        <p:spPr>
          <a:xfrm>
            <a:off x="5092044" y="2714501"/>
            <a:ext cx="999062" cy="369332"/>
          </a:xfrm>
          <a:prstGeom prst="rect">
            <a:avLst/>
          </a:prstGeom>
          <a:noFill/>
        </p:spPr>
        <p:txBody>
          <a:bodyPr wrap="square" rtlCol="0">
            <a:spAutoFit/>
          </a:bodyPr>
          <a:lstStyle/>
          <a:p>
            <a:r>
              <a:rPr lang="nl-BE" dirty="0" smtClean="0">
                <a:solidFill>
                  <a:schemeClr val="bg1"/>
                </a:solidFill>
                <a:latin typeface="Walkway Bold" panose="00000400000000000000" pitchFamily="2" charset="0"/>
              </a:rPr>
              <a:t>Cultuur</a:t>
            </a:r>
            <a:endParaRPr lang="en-US" dirty="0">
              <a:solidFill>
                <a:schemeClr val="bg1"/>
              </a:solidFill>
              <a:latin typeface="Walkway Bold" panose="00000400000000000000" pitchFamily="2" charset="0"/>
            </a:endParaRPr>
          </a:p>
        </p:txBody>
      </p:sp>
      <p:sp>
        <p:nvSpPr>
          <p:cNvPr id="23" name="Tekstvak 22"/>
          <p:cNvSpPr txBox="1"/>
          <p:nvPr/>
        </p:nvSpPr>
        <p:spPr>
          <a:xfrm>
            <a:off x="6657327" y="3225011"/>
            <a:ext cx="1384940" cy="369332"/>
          </a:xfrm>
          <a:prstGeom prst="rect">
            <a:avLst/>
          </a:prstGeom>
          <a:noFill/>
        </p:spPr>
        <p:txBody>
          <a:bodyPr wrap="square" rtlCol="0">
            <a:spAutoFit/>
          </a:bodyPr>
          <a:lstStyle/>
          <a:p>
            <a:r>
              <a:rPr lang="nl-BE" dirty="0" smtClean="0">
                <a:solidFill>
                  <a:schemeClr val="bg1"/>
                </a:solidFill>
                <a:latin typeface="Walkway Bold" panose="00000400000000000000" pitchFamily="2" charset="0"/>
              </a:rPr>
              <a:t>Huisvesting</a:t>
            </a:r>
            <a:endParaRPr lang="en-US" dirty="0">
              <a:solidFill>
                <a:schemeClr val="bg1"/>
              </a:solidFill>
              <a:latin typeface="Walkway Bold" panose="00000400000000000000" pitchFamily="2" charset="0"/>
            </a:endParaRPr>
          </a:p>
        </p:txBody>
      </p:sp>
      <p:sp>
        <p:nvSpPr>
          <p:cNvPr id="24" name="Tekstvak 23"/>
          <p:cNvSpPr txBox="1"/>
          <p:nvPr/>
        </p:nvSpPr>
        <p:spPr>
          <a:xfrm>
            <a:off x="6721101" y="4275977"/>
            <a:ext cx="1511845" cy="369332"/>
          </a:xfrm>
          <a:prstGeom prst="rect">
            <a:avLst/>
          </a:prstGeom>
          <a:noFill/>
        </p:spPr>
        <p:txBody>
          <a:bodyPr wrap="square" rtlCol="0">
            <a:spAutoFit/>
          </a:bodyPr>
          <a:lstStyle/>
          <a:p>
            <a:r>
              <a:rPr lang="nl-BE" dirty="0" smtClean="0">
                <a:solidFill>
                  <a:schemeClr val="bg1"/>
                </a:solidFill>
                <a:latin typeface="Walkway Bold" panose="00000400000000000000" pitchFamily="2" charset="0"/>
              </a:rPr>
              <a:t>Gezondheid</a:t>
            </a:r>
            <a:endParaRPr lang="en-US" dirty="0">
              <a:solidFill>
                <a:schemeClr val="bg1"/>
              </a:solidFill>
              <a:latin typeface="Walkway Bold" panose="00000400000000000000" pitchFamily="2" charset="0"/>
            </a:endParaRPr>
          </a:p>
        </p:txBody>
      </p:sp>
      <p:sp>
        <p:nvSpPr>
          <p:cNvPr id="25" name="Tekstvak 24"/>
          <p:cNvSpPr txBox="1"/>
          <p:nvPr/>
        </p:nvSpPr>
        <p:spPr>
          <a:xfrm>
            <a:off x="6525250" y="5231477"/>
            <a:ext cx="1639072" cy="646331"/>
          </a:xfrm>
          <a:prstGeom prst="rect">
            <a:avLst/>
          </a:prstGeom>
          <a:noFill/>
        </p:spPr>
        <p:txBody>
          <a:bodyPr wrap="square" rtlCol="0">
            <a:spAutoFit/>
          </a:bodyPr>
          <a:lstStyle/>
          <a:p>
            <a:r>
              <a:rPr lang="nl-BE" dirty="0" smtClean="0">
                <a:solidFill>
                  <a:schemeClr val="bg1"/>
                </a:solidFill>
                <a:latin typeface="Walkway Bold" panose="00000400000000000000" pitchFamily="2" charset="0"/>
              </a:rPr>
              <a:t>Inkomen en schulden</a:t>
            </a:r>
            <a:endParaRPr lang="en-US" dirty="0">
              <a:solidFill>
                <a:schemeClr val="bg1"/>
              </a:solidFill>
              <a:latin typeface="Walkway Bold" panose="00000400000000000000" pitchFamily="2" charset="0"/>
            </a:endParaRPr>
          </a:p>
        </p:txBody>
      </p:sp>
      <p:sp>
        <p:nvSpPr>
          <p:cNvPr id="26" name="Tekstvak 25"/>
          <p:cNvSpPr txBox="1"/>
          <p:nvPr/>
        </p:nvSpPr>
        <p:spPr>
          <a:xfrm>
            <a:off x="4969539" y="5933707"/>
            <a:ext cx="1097594" cy="369332"/>
          </a:xfrm>
          <a:prstGeom prst="rect">
            <a:avLst/>
          </a:prstGeom>
          <a:noFill/>
        </p:spPr>
        <p:txBody>
          <a:bodyPr wrap="square" rtlCol="0">
            <a:spAutoFit/>
          </a:bodyPr>
          <a:lstStyle/>
          <a:p>
            <a:r>
              <a:rPr lang="nl-BE" dirty="0" smtClean="0">
                <a:solidFill>
                  <a:schemeClr val="bg1"/>
                </a:solidFill>
                <a:latin typeface="Walkway Bold" panose="00000400000000000000" pitchFamily="2" charset="0"/>
              </a:rPr>
              <a:t>Welzijn</a:t>
            </a:r>
            <a:endParaRPr lang="en-US" dirty="0">
              <a:solidFill>
                <a:schemeClr val="bg1"/>
              </a:solidFill>
              <a:latin typeface="Walkway Bold" panose="00000400000000000000" pitchFamily="2" charset="0"/>
            </a:endParaRPr>
          </a:p>
        </p:txBody>
      </p:sp>
      <p:sp>
        <p:nvSpPr>
          <p:cNvPr id="27" name="Tekstvak 26"/>
          <p:cNvSpPr txBox="1"/>
          <p:nvPr/>
        </p:nvSpPr>
        <p:spPr>
          <a:xfrm>
            <a:off x="3087815" y="5926102"/>
            <a:ext cx="855379" cy="369332"/>
          </a:xfrm>
          <a:prstGeom prst="rect">
            <a:avLst/>
          </a:prstGeom>
          <a:noFill/>
        </p:spPr>
        <p:txBody>
          <a:bodyPr wrap="square" rtlCol="0">
            <a:spAutoFit/>
          </a:bodyPr>
          <a:lstStyle/>
          <a:p>
            <a:r>
              <a:rPr lang="nl-BE" dirty="0" smtClean="0">
                <a:solidFill>
                  <a:schemeClr val="bg1"/>
                </a:solidFill>
                <a:latin typeface="Walkway Bold" panose="00000400000000000000" pitchFamily="2" charset="0"/>
              </a:rPr>
              <a:t>Justitie</a:t>
            </a:r>
            <a:endParaRPr lang="en-US" dirty="0">
              <a:solidFill>
                <a:schemeClr val="bg1"/>
              </a:solidFill>
              <a:latin typeface="Walkway Bold" panose="00000400000000000000" pitchFamily="2" charset="0"/>
            </a:endParaRPr>
          </a:p>
        </p:txBody>
      </p:sp>
      <p:sp>
        <p:nvSpPr>
          <p:cNvPr id="28" name="Tekstvak 27"/>
          <p:cNvSpPr txBox="1"/>
          <p:nvPr/>
        </p:nvSpPr>
        <p:spPr>
          <a:xfrm>
            <a:off x="1419636" y="4980919"/>
            <a:ext cx="1512168" cy="646331"/>
          </a:xfrm>
          <a:prstGeom prst="rect">
            <a:avLst/>
          </a:prstGeom>
          <a:noFill/>
        </p:spPr>
        <p:txBody>
          <a:bodyPr wrap="square" rtlCol="0">
            <a:spAutoFit/>
          </a:bodyPr>
          <a:lstStyle/>
          <a:p>
            <a:r>
              <a:rPr lang="nl-BE" dirty="0" smtClean="0">
                <a:solidFill>
                  <a:schemeClr val="bg1"/>
                </a:solidFill>
                <a:latin typeface="Walkway Bold" panose="00000400000000000000" pitchFamily="2" charset="0"/>
              </a:rPr>
              <a:t>Sociale contacten</a:t>
            </a:r>
            <a:endParaRPr lang="en-US" dirty="0">
              <a:solidFill>
                <a:schemeClr val="bg1"/>
              </a:solidFill>
              <a:latin typeface="Walkway Bold" panose="00000400000000000000" pitchFamily="2" charset="0"/>
            </a:endParaRPr>
          </a:p>
        </p:txBody>
      </p:sp>
      <p:sp>
        <p:nvSpPr>
          <p:cNvPr id="29" name="Tekstvak 28"/>
          <p:cNvSpPr txBox="1"/>
          <p:nvPr/>
        </p:nvSpPr>
        <p:spPr>
          <a:xfrm>
            <a:off x="1040801" y="4017519"/>
            <a:ext cx="1566742" cy="646331"/>
          </a:xfrm>
          <a:prstGeom prst="rect">
            <a:avLst/>
          </a:prstGeom>
          <a:noFill/>
        </p:spPr>
        <p:txBody>
          <a:bodyPr wrap="square" rtlCol="0">
            <a:spAutoFit/>
          </a:bodyPr>
          <a:lstStyle/>
          <a:p>
            <a:r>
              <a:rPr lang="nl-BE" dirty="0" smtClean="0">
                <a:solidFill>
                  <a:schemeClr val="bg1"/>
                </a:solidFill>
                <a:latin typeface="Walkway Bold" panose="00000400000000000000" pitchFamily="2" charset="0"/>
              </a:rPr>
              <a:t>Arbeid en tewerkstelling</a:t>
            </a:r>
            <a:endParaRPr lang="en-US" dirty="0">
              <a:solidFill>
                <a:schemeClr val="bg1"/>
              </a:solidFill>
              <a:latin typeface="Walkway Bold" panose="00000400000000000000" pitchFamily="2" charset="0"/>
            </a:endParaRPr>
          </a:p>
        </p:txBody>
      </p:sp>
      <p:sp>
        <p:nvSpPr>
          <p:cNvPr id="30" name="Tekstvak 29"/>
          <p:cNvSpPr txBox="1"/>
          <p:nvPr/>
        </p:nvSpPr>
        <p:spPr>
          <a:xfrm>
            <a:off x="1571563" y="3156203"/>
            <a:ext cx="1280321" cy="369332"/>
          </a:xfrm>
          <a:prstGeom prst="rect">
            <a:avLst/>
          </a:prstGeom>
          <a:noFill/>
        </p:spPr>
        <p:txBody>
          <a:bodyPr wrap="square" rtlCol="0">
            <a:spAutoFit/>
          </a:bodyPr>
          <a:lstStyle/>
          <a:p>
            <a:r>
              <a:rPr lang="nl-BE" dirty="0">
                <a:solidFill>
                  <a:schemeClr val="bg1"/>
                </a:solidFill>
                <a:latin typeface="Walkway Bold" panose="00000400000000000000" pitchFamily="2" charset="0"/>
              </a:rPr>
              <a:t>G</a:t>
            </a:r>
            <a:r>
              <a:rPr lang="nl-BE" dirty="0" smtClean="0">
                <a:solidFill>
                  <a:schemeClr val="bg1"/>
                </a:solidFill>
                <a:latin typeface="Walkway Bold" panose="00000400000000000000" pitchFamily="2" charset="0"/>
              </a:rPr>
              <a:t>ezin</a:t>
            </a:r>
            <a:endParaRPr lang="en-US" dirty="0">
              <a:solidFill>
                <a:schemeClr val="bg1"/>
              </a:solidFill>
              <a:latin typeface="Walkway Bold" panose="00000400000000000000" pitchFamily="2" charset="0"/>
            </a:endParaRPr>
          </a:p>
        </p:txBody>
      </p:sp>
      <p:pic>
        <p:nvPicPr>
          <p:cNvPr id="31" name="Afbeelding 3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7544" y="188640"/>
            <a:ext cx="1568196" cy="1045464"/>
          </a:xfrm>
          <a:prstGeom prst="rect">
            <a:avLst/>
          </a:prstGeom>
        </p:spPr>
      </p:pic>
    </p:spTree>
    <p:extLst>
      <p:ext uri="{BB962C8B-B14F-4D97-AF65-F5344CB8AC3E}">
        <p14:creationId xmlns:p14="http://schemas.microsoft.com/office/powerpoint/2010/main" val="210716711"/>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Afbeelding 8"/>
          <p:cNvPicPr>
            <a:picLocks noChangeAspect="1"/>
          </p:cNvPicPr>
          <p:nvPr/>
        </p:nvPicPr>
        <p:blipFill>
          <a:blip r:embed="rId3"/>
          <a:stretch>
            <a:fillRect/>
          </a:stretch>
        </p:blipFill>
        <p:spPr>
          <a:xfrm>
            <a:off x="768270" y="1622355"/>
            <a:ext cx="7044090" cy="5108392"/>
          </a:xfrm>
          <a:prstGeom prst="rect">
            <a:avLst/>
          </a:prstGeom>
        </p:spPr>
      </p:pic>
      <p:sp>
        <p:nvSpPr>
          <p:cNvPr id="7" name="Titel 6"/>
          <p:cNvSpPr>
            <a:spLocks noGrp="1"/>
          </p:cNvSpPr>
          <p:nvPr>
            <p:ph type="title"/>
          </p:nvPr>
        </p:nvSpPr>
        <p:spPr/>
        <p:txBody>
          <a:bodyPr/>
          <a:lstStyle/>
          <a:p>
            <a:pPr algn="r"/>
            <a:r>
              <a:rPr lang="nl-BE" b="1" dirty="0" smtClean="0">
                <a:latin typeface="Walkway Bold" panose="00000400000000000000" pitchFamily="2" charset="0"/>
              </a:rPr>
              <a:t>Visie op armoede</a:t>
            </a:r>
            <a:endParaRPr lang="nl-BE" b="1" dirty="0">
              <a:latin typeface="Walkway Bold" panose="00000400000000000000" pitchFamily="2" charset="0"/>
            </a:endParaRPr>
          </a:p>
        </p:txBody>
      </p:sp>
      <p:pic>
        <p:nvPicPr>
          <p:cNvPr id="4" name="Afbeelding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12360" y="5373216"/>
            <a:ext cx="944880" cy="1075944"/>
          </a:xfrm>
          <a:prstGeom prst="rect">
            <a:avLst/>
          </a:prstGeom>
        </p:spPr>
      </p:pic>
      <p:pic>
        <p:nvPicPr>
          <p:cNvPr id="6" name="Afbeelding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7544" y="188640"/>
            <a:ext cx="1568196" cy="1045464"/>
          </a:xfrm>
          <a:prstGeom prst="rect">
            <a:avLst/>
          </a:prstGeom>
        </p:spPr>
      </p:pic>
    </p:spTree>
    <p:extLst>
      <p:ext uri="{BB962C8B-B14F-4D97-AF65-F5344CB8AC3E}">
        <p14:creationId xmlns:p14="http://schemas.microsoft.com/office/powerpoint/2010/main" val="917818719"/>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r"/>
            <a:r>
              <a:rPr lang="nl-BE" dirty="0"/>
              <a:t>Visie op armoede</a:t>
            </a:r>
          </a:p>
        </p:txBody>
      </p:sp>
      <p:pic>
        <p:nvPicPr>
          <p:cNvPr id="4" name="Afbeelding 3"/>
          <p:cNvPicPr>
            <a:picLocks noChangeAspect="1"/>
          </p:cNvPicPr>
          <p:nvPr/>
        </p:nvPicPr>
        <p:blipFill>
          <a:blip r:embed="rId3"/>
          <a:stretch>
            <a:fillRect/>
          </a:stretch>
        </p:blipFill>
        <p:spPr>
          <a:xfrm>
            <a:off x="785073" y="1172631"/>
            <a:ext cx="7668982" cy="5751737"/>
          </a:xfrm>
          <a:prstGeom prst="rect">
            <a:avLst/>
          </a:prstGeom>
        </p:spPr>
      </p:pic>
      <p:pic>
        <p:nvPicPr>
          <p:cNvPr id="5" name="Afbeelding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7544" y="188640"/>
            <a:ext cx="1568196" cy="1045464"/>
          </a:xfrm>
          <a:prstGeom prst="rect">
            <a:avLst/>
          </a:prstGeom>
        </p:spPr>
      </p:pic>
    </p:spTree>
    <p:extLst>
      <p:ext uri="{BB962C8B-B14F-4D97-AF65-F5344CB8AC3E}">
        <p14:creationId xmlns:p14="http://schemas.microsoft.com/office/powerpoint/2010/main" val="2619183584"/>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r"/>
            <a:r>
              <a:rPr lang="nl-BE" dirty="0"/>
              <a:t>Visie op armoede</a:t>
            </a:r>
          </a:p>
        </p:txBody>
      </p:sp>
      <p:pic>
        <p:nvPicPr>
          <p:cNvPr id="4" name="Afbeelding 3"/>
          <p:cNvPicPr>
            <a:picLocks noChangeAspect="1"/>
          </p:cNvPicPr>
          <p:nvPr/>
        </p:nvPicPr>
        <p:blipFill>
          <a:blip r:embed="rId3"/>
          <a:stretch>
            <a:fillRect/>
          </a:stretch>
        </p:blipFill>
        <p:spPr>
          <a:xfrm>
            <a:off x="179512" y="332656"/>
            <a:ext cx="9213454" cy="6910091"/>
          </a:xfrm>
          <a:prstGeom prst="rect">
            <a:avLst/>
          </a:prstGeom>
        </p:spPr>
      </p:pic>
    </p:spTree>
    <p:extLst>
      <p:ext uri="{BB962C8B-B14F-4D97-AF65-F5344CB8AC3E}">
        <p14:creationId xmlns:p14="http://schemas.microsoft.com/office/powerpoint/2010/main" val="434878694"/>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00392" y="5547239"/>
            <a:ext cx="944880" cy="1075944"/>
          </a:xfrm>
          <a:prstGeom prst="rect">
            <a:avLst/>
          </a:prstGeom>
        </p:spPr>
      </p:pic>
      <p:pic>
        <p:nvPicPr>
          <p:cNvPr id="5" name="Afbeelding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79712" y="5938076"/>
            <a:ext cx="3528432" cy="597406"/>
          </a:xfrm>
          <a:prstGeom prst="rect">
            <a:avLst/>
          </a:prstGeom>
        </p:spPr>
      </p:pic>
      <p:sp>
        <p:nvSpPr>
          <p:cNvPr id="8" name="Tijdelijke aanduiding voor inhoud 7"/>
          <p:cNvSpPr>
            <a:spLocks noGrp="1"/>
          </p:cNvSpPr>
          <p:nvPr>
            <p:ph idx="1"/>
          </p:nvPr>
        </p:nvSpPr>
        <p:spPr>
          <a:xfrm>
            <a:off x="495953" y="1066742"/>
            <a:ext cx="8076879" cy="4480497"/>
          </a:xfrm>
        </p:spPr>
        <p:txBody>
          <a:bodyPr>
            <a:noAutofit/>
          </a:bodyPr>
          <a:lstStyle/>
          <a:p>
            <a:pPr marL="457200" lvl="1" indent="0" algn="just">
              <a:buNone/>
            </a:pPr>
            <a:r>
              <a:rPr lang="nl-NL" sz="2200" dirty="0" smtClean="0">
                <a:latin typeface="Walkway Bold" panose="00000400000000000000" pitchFamily="2" charset="0"/>
              </a:rPr>
              <a:t>De vzw De Link is ontstaan vanuit een vereniging waar armen het woord nemen. Dit vanuit het idee om armen in the schakelen als collega’s binnen de armoedebestrijding. </a:t>
            </a:r>
          </a:p>
          <a:p>
            <a:pPr marL="457200" lvl="1" indent="0" algn="just">
              <a:buNone/>
            </a:pPr>
            <a:endParaRPr lang="nl-NL" sz="2200" dirty="0">
              <a:latin typeface="Walkway Bold" panose="00000400000000000000" pitchFamily="2" charset="0"/>
            </a:endParaRPr>
          </a:p>
          <a:p>
            <a:pPr marL="457200" lvl="1" indent="0" algn="just">
              <a:buNone/>
            </a:pPr>
            <a:r>
              <a:rPr lang="nl-NL" sz="2200" dirty="0" smtClean="0">
                <a:latin typeface="Walkway Bold" panose="00000400000000000000" pitchFamily="2" charset="0"/>
              </a:rPr>
              <a:t>Met dit doel voor ogen is De Link zich gaan toeleggen op het voorzien van opleidingen tot </a:t>
            </a:r>
            <a:r>
              <a:rPr lang="nl-NL" sz="2200" i="1" dirty="0" smtClean="0">
                <a:latin typeface="Walkway Bold" panose="00000400000000000000" pitchFamily="2" charset="0"/>
              </a:rPr>
              <a:t>ervaringsdeskundigen in armoede en sociale uitsluiting</a:t>
            </a:r>
            <a:r>
              <a:rPr lang="nl-NL" sz="2200" dirty="0" smtClean="0">
                <a:latin typeface="Walkway Bold" panose="00000400000000000000" pitchFamily="2" charset="0"/>
              </a:rPr>
              <a:t>. </a:t>
            </a:r>
          </a:p>
          <a:p>
            <a:pPr marL="457200" lvl="1" indent="0" algn="just">
              <a:buNone/>
            </a:pPr>
            <a:endParaRPr lang="nl-NL" sz="2200" dirty="0" smtClean="0">
              <a:latin typeface="Walkway Bold" panose="00000400000000000000" pitchFamily="2" charset="0"/>
            </a:endParaRPr>
          </a:p>
          <a:p>
            <a:pPr marL="457200" lvl="1" indent="0" algn="just">
              <a:buNone/>
            </a:pPr>
            <a:r>
              <a:rPr lang="nl-NL" sz="2200" dirty="0" smtClean="0">
                <a:latin typeface="Walkway Bold" panose="00000400000000000000" pitchFamily="2" charset="0"/>
              </a:rPr>
              <a:t>Hedendaags focust De Link zich op twee sporen, namelijk het faciliteren van de opleiding en het luik tewerkstelling.</a:t>
            </a:r>
          </a:p>
          <a:p>
            <a:pPr marL="457200" lvl="1" indent="0" algn="just">
              <a:buNone/>
            </a:pPr>
            <a:endParaRPr lang="nl-NL" sz="2200" dirty="0">
              <a:latin typeface="Walkway Bold" panose="00000400000000000000" pitchFamily="2" charset="0"/>
            </a:endParaRPr>
          </a:p>
          <a:p>
            <a:pPr marL="457200" lvl="1" indent="0" algn="just">
              <a:buNone/>
            </a:pPr>
            <a:r>
              <a:rPr lang="nl-NL" sz="2200" dirty="0" smtClean="0">
                <a:latin typeface="Walkway Bold" panose="00000400000000000000" pitchFamily="2" charset="0"/>
              </a:rPr>
              <a:t>Het is onder dit luik dat de deelwerking TAO-Armoede zijn bestaan kent. </a:t>
            </a:r>
          </a:p>
          <a:p>
            <a:pPr marL="457200" lvl="1" indent="0" algn="just">
              <a:buNone/>
            </a:pPr>
            <a:endParaRPr lang="nl-BE" sz="2200" dirty="0">
              <a:latin typeface="Walkway Bold" panose="00000400000000000000" pitchFamily="2" charset="0"/>
            </a:endParaRPr>
          </a:p>
        </p:txBody>
      </p:sp>
      <p:sp>
        <p:nvSpPr>
          <p:cNvPr id="2" name="Rectangle 1"/>
          <p:cNvSpPr/>
          <p:nvPr/>
        </p:nvSpPr>
        <p:spPr>
          <a:xfrm>
            <a:off x="495953" y="152685"/>
            <a:ext cx="2231701" cy="523220"/>
          </a:xfrm>
          <a:prstGeom prst="rect">
            <a:avLst/>
          </a:prstGeom>
        </p:spPr>
        <p:txBody>
          <a:bodyPr wrap="none">
            <a:spAutoFit/>
          </a:bodyPr>
          <a:lstStyle/>
          <a:p>
            <a:r>
              <a:rPr lang="nl-NL" sz="2800" b="1" dirty="0">
                <a:latin typeface="Walkway Black" panose="00000400000000000000" pitchFamily="2" charset="0"/>
              </a:rPr>
              <a:t>vzw De Link </a:t>
            </a:r>
            <a:endParaRPr lang="en-US" sz="2800" b="1" dirty="0">
              <a:latin typeface="Walkway Black" panose="00000400000000000000" pitchFamily="2" charset="0"/>
            </a:endParaRPr>
          </a:p>
        </p:txBody>
      </p:sp>
      <p:sp>
        <p:nvSpPr>
          <p:cNvPr id="3" name="Rectangle 2"/>
          <p:cNvSpPr/>
          <p:nvPr/>
        </p:nvSpPr>
        <p:spPr>
          <a:xfrm>
            <a:off x="4450813" y="3244334"/>
            <a:ext cx="242374" cy="369332"/>
          </a:xfrm>
          <a:prstGeom prst="rect">
            <a:avLst/>
          </a:prstGeom>
        </p:spPr>
        <p:txBody>
          <a:bodyPr wrap="none">
            <a:spAutoFit/>
          </a:bodyPr>
          <a:lstStyle/>
          <a:p>
            <a:r>
              <a:rPr lang="en-US" dirty="0">
                <a:solidFill>
                  <a:srgbClr val="000000"/>
                </a:solidFill>
                <a:latin typeface="Times New Roman" panose="02020603050405020304" pitchFamily="18" charset="0"/>
              </a:rPr>
              <a:t> </a:t>
            </a:r>
            <a:endParaRPr lang="en-US" dirty="0"/>
          </a:p>
        </p:txBody>
      </p:sp>
    </p:spTree>
    <p:extLst>
      <p:ext uri="{BB962C8B-B14F-4D97-AF65-F5344CB8AC3E}">
        <p14:creationId xmlns:p14="http://schemas.microsoft.com/office/powerpoint/2010/main" val="2215295159"/>
      </p:ext>
    </p:extLst>
  </p:cSld>
  <p:clrMapOvr>
    <a:masterClrMapping/>
  </p:clrMapOvr>
  <p:transition spd="slow">
    <p:push dir="u"/>
  </p:transition>
  <p:timing>
    <p:tnLst>
      <p:par>
        <p:cTn id="1" dur="indefinite" restart="never" nodeType="tmRoot"/>
      </p:par>
    </p:tnLst>
  </p:timing>
</p:sld>
</file>

<file path=ppt/theme/theme1.xml><?xml version="1.0" encoding="utf-8"?>
<a:theme xmlns:a="http://schemas.openxmlformats.org/drawingml/2006/main" name="Sjabloon - PPT - TAO Armoede">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160415 Landelijke Kinderopvang" id="{C1B8D44C-1E6D-4A9F-8DFA-E63E70B32BFE}" vid="{C30CC912-706D-4428-8C66-B721C5ED85CF}"/>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6991646D2EBD749B9FB86941E087E39" ma:contentTypeVersion="8" ma:contentTypeDescription="Een nieuw document maken." ma:contentTypeScope="" ma:versionID="b416abaaff471f36b19ca6b303f95a57">
  <xsd:schema xmlns:xsd="http://www.w3.org/2001/XMLSchema" xmlns:xs="http://www.w3.org/2001/XMLSchema" xmlns:p="http://schemas.microsoft.com/office/2006/metadata/properties" xmlns:ns2="49752d0c-b29d-4a1d-988c-8ffd45f67c8e" xmlns:ns3="663b1eb3-c098-44a9-ae36-22a47ac6e7e8" targetNamespace="http://schemas.microsoft.com/office/2006/metadata/properties" ma:root="true" ma:fieldsID="53228ea39ddd2e897f89ac8615489a2d" ns2:_="" ns3:_="">
    <xsd:import namespace="49752d0c-b29d-4a1d-988c-8ffd45f67c8e"/>
    <xsd:import namespace="663b1eb3-c098-44a9-ae36-22a47ac6e7e8"/>
    <xsd:element name="properties">
      <xsd:complexType>
        <xsd:sequence>
          <xsd:element name="documentManagement">
            <xsd:complexType>
              <xsd:all>
                <xsd:element ref="ns2:SharedWithUsers" minOccurs="0"/>
                <xsd:element ref="ns2:SharingHintHash" minOccurs="0"/>
                <xsd:element ref="ns2:SharedWithDetails" minOccurs="0"/>
                <xsd:element ref="ns2:LastSharedByUser" minOccurs="0"/>
                <xsd:element ref="ns2:LastSharedByTime" minOccurs="0"/>
                <xsd:element ref="ns3:MediaServiceMetadata" minOccurs="0"/>
                <xsd:element ref="ns3:MediaServiceFastMetadata"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9752d0c-b29d-4a1d-988c-8ffd45f67c8e" elementFormDefault="qualified">
    <xsd:import namespace="http://schemas.microsoft.com/office/2006/documentManagement/types"/>
    <xsd:import namespace="http://schemas.microsoft.com/office/infopath/2007/PartnerControls"/>
    <xsd:element name="SharedWithUsers" ma:index="8"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Hint-hash delen" ma:internalName="SharingHintHash" ma:readOnly="true">
      <xsd:simpleType>
        <xsd:restriction base="dms:Text"/>
      </xsd:simpleType>
    </xsd:element>
    <xsd:element name="SharedWithDetails" ma:index="10" nillable="true" ma:displayName="Gedeeld met details" ma:description="" ma:internalName="SharedWithDetails" ma:readOnly="true">
      <xsd:simpleType>
        <xsd:restriction base="dms:Note">
          <xsd:maxLength value="255"/>
        </xsd:restriction>
      </xsd:simpleType>
    </xsd:element>
    <xsd:element name="LastSharedByUser" ma:index="11" nillable="true" ma:displayName="Laatst gedeeld, per gebruiker" ma:description="" ma:internalName="LastSharedByUser" ma:readOnly="true">
      <xsd:simpleType>
        <xsd:restriction base="dms:Note">
          <xsd:maxLength value="255"/>
        </xsd:restriction>
      </xsd:simpleType>
    </xsd:element>
    <xsd:element name="LastSharedByTime" ma:index="12" nillable="true" ma:displayName="Laatst gedeeld, per tijdstip"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663b1eb3-c098-44a9-ae36-22a47ac6e7e8" elementFormDefault="qualified">
    <xsd:import namespace="http://schemas.microsoft.com/office/2006/documentManagement/types"/>
    <xsd:import namespace="http://schemas.microsoft.com/office/infopath/2007/PartnerControls"/>
    <xsd:element name="MediaServiceMetadata" ma:index="13" nillable="true" ma:displayName="MediaServiceMetadata" ma:description="" ma:hidden="true" ma:internalName="MediaServiceMetadata" ma:readOnly="true">
      <xsd:simpleType>
        <xsd:restriction base="dms:Note"/>
      </xsd:simpleType>
    </xsd:element>
    <xsd:element name="MediaServiceFastMetadata" ma:index="14" nillable="true" ma:displayName="MediaServiceFastMetadata" ma:description="" ma:hidden="true" ma:internalName="MediaServiceFastMetadata" ma:readOnly="true">
      <xsd:simpleType>
        <xsd:restriction base="dms:Note"/>
      </xsd:simpleType>
    </xsd:element>
    <xsd:element name="MediaServiceDateTaken" ma:index="15" nillable="true" ma:displayName="MediaServiceDateTaken" ma:descriptio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94358ED-E1E0-4593-9999-EFC545BA0E6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9752d0c-b29d-4a1d-988c-8ffd45f67c8e"/>
    <ds:schemaRef ds:uri="663b1eb3-c098-44a9-ae36-22a47ac6e7e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6D0FF93-769A-48CD-9E92-C3B6C94AB69D}">
  <ds:schemaRefs>
    <ds:schemaRef ds:uri="http://schemas.microsoft.com/sharepoint/v3/contenttype/forms"/>
  </ds:schemaRefs>
</ds:datastoreItem>
</file>

<file path=customXml/itemProps3.xml><?xml version="1.0" encoding="utf-8"?>
<ds:datastoreItem xmlns:ds="http://schemas.openxmlformats.org/officeDocument/2006/customXml" ds:itemID="{AFB53F36-5745-4FFC-AECF-25D36C782AAB}">
  <ds:schemaRefs>
    <ds:schemaRef ds:uri="49752d0c-b29d-4a1d-988c-8ffd45f67c8e"/>
    <ds:schemaRef ds:uri="http://schemas.microsoft.com/office/2006/documentManagement/types"/>
    <ds:schemaRef ds:uri="http://schemas.microsoft.com/office/infopath/2007/PartnerControls"/>
    <ds:schemaRef ds:uri="http://purl.org/dc/elements/1.1/"/>
    <ds:schemaRef ds:uri="http://purl.org/dc/terms/"/>
    <ds:schemaRef ds:uri="http://schemas.microsoft.com/office/2006/metadata/properties"/>
    <ds:schemaRef ds:uri="http://www.w3.org/XML/1998/namespace"/>
    <ds:schemaRef ds:uri="http://schemas.openxmlformats.org/package/2006/metadata/core-properties"/>
    <ds:schemaRef ds:uri="663b1eb3-c098-44a9-ae36-22a47ac6e7e8"/>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1432</TotalTime>
  <Words>761</Words>
  <Application>Microsoft Office PowerPoint</Application>
  <PresentationFormat>On-screen Show (4:3)</PresentationFormat>
  <Paragraphs>125</Paragraphs>
  <Slides>16</Slides>
  <Notes>16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Walkway Black</vt:lpstr>
      <vt:lpstr>Walkway Bold</vt:lpstr>
      <vt:lpstr>Calibri</vt:lpstr>
      <vt:lpstr>Wingdings</vt:lpstr>
      <vt:lpstr>Champagne &amp; Limousines</vt:lpstr>
      <vt:lpstr>Times New Roman</vt:lpstr>
      <vt:lpstr>Arial</vt:lpstr>
      <vt:lpstr>Sjabloon - PPT - TAO Armoede</vt:lpstr>
      <vt:lpstr>Ervaringsdeskundigheid binnen werking</vt:lpstr>
      <vt:lpstr>PowerPoint Presentation</vt:lpstr>
      <vt:lpstr>PowerPoint Presentation</vt:lpstr>
      <vt:lpstr>PowerPoint Presentation</vt:lpstr>
      <vt:lpstr>Web van armoede</vt:lpstr>
      <vt:lpstr>Visie op armoede</vt:lpstr>
      <vt:lpstr>Visie op armoede</vt:lpstr>
      <vt:lpstr>Visie op armoede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Contactgegevens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“armoede”</dc:title>
  <dc:creator>Niels</dc:creator>
  <cp:lastModifiedBy>Niels Vanspauwen</cp:lastModifiedBy>
  <cp:revision>21</cp:revision>
  <dcterms:modified xsi:type="dcterms:W3CDTF">2017-09-26T12:25:41Z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0x01010026991646D2EBD749B9FB86941E087E39</vt:lpwstr>
  </property>
</Properties>
</file>